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1" r:id="rId6"/>
    <p:sldId id="270" r:id="rId7"/>
    <p:sldId id="271" r:id="rId8"/>
    <p:sldId id="260" r:id="rId9"/>
    <p:sldId id="263" r:id="rId10"/>
    <p:sldId id="262" r:id="rId11"/>
    <p:sldId id="267" r:id="rId12"/>
    <p:sldId id="269" r:id="rId13"/>
    <p:sldId id="266" r:id="rId14"/>
    <p:sldId id="272" r:id="rId15"/>
    <p:sldId id="273" r:id="rId16"/>
    <p:sldId id="264" r:id="rId17"/>
    <p:sldId id="274"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71"/>
    <a:srgbClr val="2E5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4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6893F0-6BD4-42D5-B456-E9A6275835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476088C-C17A-41B5-85A2-0E16B69A4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AB3C6A6-B006-48E7-A5B6-D0EF21EFEFFC}"/>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5" name="Marcador de pie de página 4">
            <a:extLst>
              <a:ext uri="{FF2B5EF4-FFF2-40B4-BE49-F238E27FC236}">
                <a16:creationId xmlns:a16="http://schemas.microsoft.com/office/drawing/2014/main" id="{41E8A999-834A-4F7F-A804-817A0DD569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DFD0508-9C0B-4455-BB7B-7E6F3462E63F}"/>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14719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985FB-FF82-40E4-A61B-DA8AC39AE00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9EA3556-A405-48B5-A4F9-C62413095A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BB95D8-2EDD-4E11-8B91-1D701C5D0E76}"/>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5" name="Marcador de pie de página 4">
            <a:extLst>
              <a:ext uri="{FF2B5EF4-FFF2-40B4-BE49-F238E27FC236}">
                <a16:creationId xmlns:a16="http://schemas.microsoft.com/office/drawing/2014/main" id="{B0AA9AA7-63E4-4499-881F-03F5C66990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F751964-B071-4D5D-B02D-4F08C7DB5613}"/>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391665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8D0153-2F0B-4353-9172-33F7F48F87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90B8B4E-A34B-4766-905A-FF765DF8AD0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DB6CD7C-1D23-41A6-8804-BF8908296DA5}"/>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5" name="Marcador de pie de página 4">
            <a:extLst>
              <a:ext uri="{FF2B5EF4-FFF2-40B4-BE49-F238E27FC236}">
                <a16:creationId xmlns:a16="http://schemas.microsoft.com/office/drawing/2014/main" id="{0DE89720-18EE-4074-8244-E11CBF6DCBE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F4637F-7A99-4727-AD5E-A58CE8911461}"/>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371283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934D7-B26C-486E-8CD5-B605376AFA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AADE2E-FD35-48C0-8B97-6784D6139F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4F90522-F061-4077-9C2F-FD5B51DDA847}"/>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5" name="Marcador de pie de página 4">
            <a:extLst>
              <a:ext uri="{FF2B5EF4-FFF2-40B4-BE49-F238E27FC236}">
                <a16:creationId xmlns:a16="http://schemas.microsoft.com/office/drawing/2014/main" id="{5D3C60C4-E9CD-4F26-9B46-D36ACF8BADE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707EB5A-6BBC-49C3-B72C-7E3FC2FAA185}"/>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79262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C1BF4-751A-468C-9EC8-52B7064FC1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4E06725-2A7B-44FB-BB56-91BD18C680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BD066AC-DD07-4466-ABA0-B0F381F52ADA}"/>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5" name="Marcador de pie de página 4">
            <a:extLst>
              <a:ext uri="{FF2B5EF4-FFF2-40B4-BE49-F238E27FC236}">
                <a16:creationId xmlns:a16="http://schemas.microsoft.com/office/drawing/2014/main" id="{B7717A5E-1C78-48B6-8130-AC1FB99603B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1F12FC9-6141-499D-B232-3A6B211D8769}"/>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71720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6D162-9D65-4942-87B6-A03B85DB03B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1E9AD5D-D0C5-4C90-AEEB-3BEADFDFBC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7B8ABA3-1900-4E37-BD85-93E407B0A2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C85F3AC-D5A3-4E8A-962A-CA3C8A8C9CA8}"/>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6" name="Marcador de pie de página 5">
            <a:extLst>
              <a:ext uri="{FF2B5EF4-FFF2-40B4-BE49-F238E27FC236}">
                <a16:creationId xmlns:a16="http://schemas.microsoft.com/office/drawing/2014/main" id="{E6DBF420-1A1D-4584-9298-A9BEF3B6F75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D6D2226-C23D-4B1C-BD14-ED54B27494FE}"/>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387972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299C8-909F-4077-B1DA-6455A6A45B4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3F767B-9765-48A3-93B3-D3255E9BA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C33734-49D9-4EBA-8D1E-9CC842515A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E6DD09F-2041-4E74-AFA0-C73A1366C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65D11DA-BEFB-49B0-86A7-32AE095432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0DF0464-9AC6-476F-BD23-AD2150B4BDCD}"/>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8" name="Marcador de pie de página 7">
            <a:extLst>
              <a:ext uri="{FF2B5EF4-FFF2-40B4-BE49-F238E27FC236}">
                <a16:creationId xmlns:a16="http://schemas.microsoft.com/office/drawing/2014/main" id="{BDDEACF4-9451-4277-99D8-82385CA2796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8B5EEAB-AFF3-4D74-A174-51B53701C645}"/>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254387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C3EE1-BCA4-4D1B-9331-163D91DD9E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150F1B2-B7E4-40A6-BBF2-56FD00392D13}"/>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4" name="Marcador de pie de página 3">
            <a:extLst>
              <a:ext uri="{FF2B5EF4-FFF2-40B4-BE49-F238E27FC236}">
                <a16:creationId xmlns:a16="http://schemas.microsoft.com/office/drawing/2014/main" id="{DFE40669-D859-4CEA-A882-ECBB2F4B5C5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0018256-4EA8-4717-8AEC-4BC67F8F9CD3}"/>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347541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8F0BEE-45D2-4216-B634-7C1F400171FC}"/>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3" name="Marcador de pie de página 2">
            <a:extLst>
              <a:ext uri="{FF2B5EF4-FFF2-40B4-BE49-F238E27FC236}">
                <a16:creationId xmlns:a16="http://schemas.microsoft.com/office/drawing/2014/main" id="{62C59E63-A6EF-421F-9B51-B35137176ED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EAA1737-88B3-4FEF-8061-36C87132036D}"/>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298498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78E5F6-A547-4B19-9BC6-47FDBE2E95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C0DFD86-AB80-4BB7-9415-655660929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7172308-BE48-4CDC-9415-8B3319BBC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E2D356-D8F0-4095-9561-C82A60CD691A}"/>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6" name="Marcador de pie de página 5">
            <a:extLst>
              <a:ext uri="{FF2B5EF4-FFF2-40B4-BE49-F238E27FC236}">
                <a16:creationId xmlns:a16="http://schemas.microsoft.com/office/drawing/2014/main" id="{4304880D-E9D2-442E-B94A-EE1B619D704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1AE9AA-CE50-48C5-853F-2F6A7B51EA5B}"/>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282658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D9D61-DF04-4A6A-B6E1-BCDFFBC4A8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5283F3A-39DD-41B1-A782-53A53504A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99851E6-7524-40A5-B225-91F81A4D9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8B4225F-363B-4CD8-BFAC-ADE51EFA3C89}"/>
              </a:ext>
            </a:extLst>
          </p:cNvPr>
          <p:cNvSpPr>
            <a:spLocks noGrp="1"/>
          </p:cNvSpPr>
          <p:nvPr>
            <p:ph type="dt" sz="half" idx="10"/>
          </p:nvPr>
        </p:nvSpPr>
        <p:spPr/>
        <p:txBody>
          <a:bodyPr/>
          <a:lstStyle/>
          <a:p>
            <a:fld id="{1D7A202B-A5D5-4E3A-827D-5DC3F4E2AEBC}" type="datetimeFigureOut">
              <a:rPr lang="es-MX" smtClean="0"/>
              <a:t>05/05/2025</a:t>
            </a:fld>
            <a:endParaRPr lang="es-MX"/>
          </a:p>
        </p:txBody>
      </p:sp>
      <p:sp>
        <p:nvSpPr>
          <p:cNvPr id="6" name="Marcador de pie de página 5">
            <a:extLst>
              <a:ext uri="{FF2B5EF4-FFF2-40B4-BE49-F238E27FC236}">
                <a16:creationId xmlns:a16="http://schemas.microsoft.com/office/drawing/2014/main" id="{48F4665D-83DC-4F5E-A593-B3FA4BB02C2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7EDAE19-E9F0-413C-82B0-36B5F73098A2}"/>
              </a:ext>
            </a:extLst>
          </p:cNvPr>
          <p:cNvSpPr>
            <a:spLocks noGrp="1"/>
          </p:cNvSpPr>
          <p:nvPr>
            <p:ph type="sldNum" sz="quarter" idx="12"/>
          </p:nvPr>
        </p:nvSpPr>
        <p:spPr/>
        <p:txBody>
          <a:bodyPr/>
          <a:lstStyle/>
          <a:p>
            <a:fld id="{F1BEA7C1-7ABF-4B83-B82E-1096DC649581}" type="slidenum">
              <a:rPr lang="es-MX" smtClean="0"/>
              <a:t>‹Nº›</a:t>
            </a:fld>
            <a:endParaRPr lang="es-MX"/>
          </a:p>
        </p:txBody>
      </p:sp>
    </p:spTree>
    <p:extLst>
      <p:ext uri="{BB962C8B-B14F-4D97-AF65-F5344CB8AC3E}">
        <p14:creationId xmlns:p14="http://schemas.microsoft.com/office/powerpoint/2010/main" val="329099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397CA2-30FD-43C7-BBC0-9C330DD8B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D3DE325-D2E6-4732-9D66-36B8FBB48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CF0D72F-ABBD-440E-9714-D597882D5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202B-A5D5-4E3A-827D-5DC3F4E2AEBC}" type="datetimeFigureOut">
              <a:rPr lang="es-MX" smtClean="0"/>
              <a:t>05/05/2025</a:t>
            </a:fld>
            <a:endParaRPr lang="es-MX"/>
          </a:p>
        </p:txBody>
      </p:sp>
      <p:sp>
        <p:nvSpPr>
          <p:cNvPr id="5" name="Marcador de pie de página 4">
            <a:extLst>
              <a:ext uri="{FF2B5EF4-FFF2-40B4-BE49-F238E27FC236}">
                <a16:creationId xmlns:a16="http://schemas.microsoft.com/office/drawing/2014/main" id="{0955712A-4AD7-4A4E-86BC-843A80772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018AD16-1BDF-48D6-936E-0B69D1695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EA7C1-7ABF-4B83-B82E-1096DC649581}" type="slidenum">
              <a:rPr lang="es-MX" smtClean="0"/>
              <a:t>‹Nº›</a:t>
            </a:fld>
            <a:endParaRPr lang="es-MX"/>
          </a:p>
        </p:txBody>
      </p:sp>
    </p:spTree>
    <p:extLst>
      <p:ext uri="{BB962C8B-B14F-4D97-AF65-F5344CB8AC3E}">
        <p14:creationId xmlns:p14="http://schemas.microsoft.com/office/powerpoint/2010/main" val="118309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claudia.guerrero@fioripack.com.mx" TargetMode="External"/><Relationship Id="rId2" Type="http://schemas.openxmlformats.org/officeDocument/2006/relationships/image" Target="../media/image2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flejesyempaques.com.mx/FLEJE-SEMIAUTO-NEGRO-PP-1-2-X-026-X5702-,115_42" TargetMode="External"/><Relationship Id="rId4" Type="http://schemas.openxmlformats.org/officeDocument/2006/relationships/hyperlink" Target="https://www.flejesyempaques.com.mx/FLEJE-MANUAL-NEGRO-NACIONAL-DE-PP-1-2-X-036-X2790-,113_4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6871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239262" y="724148"/>
            <a:ext cx="8519728" cy="1015663"/>
          </a:xfrm>
          <a:prstGeom prst="rect">
            <a:avLst/>
          </a:prstGeom>
          <a:noFill/>
        </p:spPr>
        <p:txBody>
          <a:bodyPr wrap="square">
            <a:spAutoFit/>
          </a:bodyPr>
          <a:lstStyle/>
          <a:p>
            <a:pPr algn="ctr"/>
            <a:r>
              <a:rPr lang="es-MX" sz="3000" b="1" i="0" dirty="0">
                <a:solidFill>
                  <a:srgbClr val="050505"/>
                </a:solidFill>
                <a:effectLst/>
                <a:latin typeface="Times New Roman" panose="02020603050405020304" pitchFamily="18" charset="0"/>
                <a:cs typeface="Times New Roman" panose="02020603050405020304" pitchFamily="18" charset="0"/>
              </a:rPr>
              <a:t> Visita nuestra pagina y conoc</a:t>
            </a:r>
            <a:r>
              <a:rPr lang="es-MX" sz="3000" b="1" dirty="0">
                <a:solidFill>
                  <a:srgbClr val="050505"/>
                </a:solidFill>
                <a:latin typeface="Times New Roman" panose="02020603050405020304" pitchFamily="18" charset="0"/>
                <a:cs typeface="Times New Roman" panose="02020603050405020304" pitchFamily="18" charset="0"/>
              </a:rPr>
              <a:t>e nuestros productos</a:t>
            </a:r>
            <a:r>
              <a:rPr lang="es-MX" sz="3000" b="1" i="0" dirty="0">
                <a:solidFill>
                  <a:srgbClr val="050505"/>
                </a:solidFill>
                <a:effectLst/>
                <a:latin typeface="Times New Roman" panose="02020603050405020304" pitchFamily="18" charset="0"/>
                <a:cs typeface="Times New Roman" panose="02020603050405020304" pitchFamily="18" charset="0"/>
              </a:rPr>
              <a:t>:</a:t>
            </a:r>
          </a:p>
          <a:p>
            <a:pPr algn="ctr"/>
            <a:r>
              <a:rPr lang="es-MX" sz="3000" b="1" i="0" dirty="0">
                <a:solidFill>
                  <a:srgbClr val="050505"/>
                </a:solidFill>
                <a:effectLst/>
                <a:latin typeface="Times New Roman" panose="02020603050405020304" pitchFamily="18" charset="0"/>
                <a:cs typeface="Times New Roman" panose="02020603050405020304" pitchFamily="18" charset="0"/>
              </a:rPr>
              <a:t>https://www.fioripack.com.mx/</a:t>
            </a:r>
          </a:p>
        </p:txBody>
      </p:sp>
      <p:sp>
        <p:nvSpPr>
          <p:cNvPr id="9" name="Triángulo isósceles 8">
            <a:extLst>
              <a:ext uri="{FF2B5EF4-FFF2-40B4-BE49-F238E27FC236}">
                <a16:creationId xmlns:a16="http://schemas.microsoft.com/office/drawing/2014/main" id="{7270F025-EF31-40ED-9093-0216F3BC3B8C}"/>
              </a:ext>
            </a:extLst>
          </p:cNvPr>
          <p:cNvSpPr/>
          <p:nvPr/>
        </p:nvSpPr>
        <p:spPr>
          <a:xfrm rot="16200000">
            <a:off x="6145308" y="962040"/>
            <a:ext cx="7007364" cy="5083279"/>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Imagen 6">
            <a:extLst>
              <a:ext uri="{FF2B5EF4-FFF2-40B4-BE49-F238E27FC236}">
                <a16:creationId xmlns:a16="http://schemas.microsoft.com/office/drawing/2014/main" id="{445619C8-A67C-4367-B9EC-FA25EFD7C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337" y="2082856"/>
            <a:ext cx="4136292" cy="4136292"/>
          </a:xfrm>
          <a:prstGeom prst="rect">
            <a:avLst/>
          </a:prstGeom>
        </p:spPr>
      </p:pic>
      <p:pic>
        <p:nvPicPr>
          <p:cNvPr id="16" name="Imagen 15">
            <a:extLst>
              <a:ext uri="{FF2B5EF4-FFF2-40B4-BE49-F238E27FC236}">
                <a16:creationId xmlns:a16="http://schemas.microsoft.com/office/drawing/2014/main" id="{8B9E4E05-7F83-41C3-A803-5D15A924E7E4}"/>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8391191" y="2441568"/>
            <a:ext cx="3799438" cy="2279663"/>
          </a:xfrm>
          <a:prstGeom prst="rect">
            <a:avLst/>
          </a:prstGeom>
        </p:spPr>
      </p:pic>
    </p:spTree>
    <p:extLst>
      <p:ext uri="{BB962C8B-B14F-4D97-AF65-F5344CB8AC3E}">
        <p14:creationId xmlns:p14="http://schemas.microsoft.com/office/powerpoint/2010/main" val="202147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874008" y="664601"/>
            <a:ext cx="8768652" cy="9011826"/>
          </a:xfrm>
          <a:prstGeom prst="rect">
            <a:avLst/>
          </a:prstGeom>
          <a:noFill/>
        </p:spPr>
        <p:txBody>
          <a:bodyPr wrap="square">
            <a:spAutoFit/>
          </a:bodyPr>
          <a:lstStyle/>
          <a:p>
            <a:pPr algn="ctr">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s-MX" sz="1800" b="1" u="sng" dirty="0">
                <a:solidFill>
                  <a:srgbClr val="1F3864"/>
                </a:solidFill>
                <a:effectLst/>
                <a:latin typeface="Calibri Light" panose="020F0302020204030204" pitchFamily="34" charset="0"/>
                <a:ea typeface="Calibri" panose="020F0502020204030204" pitchFamily="34" charset="0"/>
                <a:cs typeface="Times New Roman" panose="02020603050405020304" pitchFamily="18" charset="0"/>
              </a:rPr>
              <a:t>PELICULA STRETCH FILM: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La película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stretch</a:t>
            </a:r>
            <a:r>
              <a:rPr lang="es-MX" sz="1800" dirty="0">
                <a:effectLst/>
                <a:latin typeface="Calibri Light" panose="020F0302020204030204" pitchFamily="34" charset="0"/>
                <a:ea typeface="Calibri" panose="020F0502020204030204" pitchFamily="34" charset="0"/>
                <a:cs typeface="Times New Roman" panose="02020603050405020304" pitchFamily="18" charset="0"/>
              </a:rPr>
              <a:t> es uno de los productos de embalaje más importantes a la hora de fijar y asegurar una carga en un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palet</a:t>
            </a:r>
            <a:r>
              <a:rPr lang="es-MX" sz="1800" dirty="0">
                <a:effectLst/>
                <a:latin typeface="Calibri Light" panose="020F0302020204030204" pitchFamily="34" charset="0"/>
                <a:ea typeface="Calibri" panose="020F0502020204030204" pitchFamily="34" charset="0"/>
                <a:cs typeface="Times New Roman" panose="02020603050405020304" pitchFamily="18" charset="0"/>
              </a:rPr>
              <a:t>, si hablamos de una carga pesada, el film se convierte en un elemento indispensable para lograr una paletización correcta y sin esfuerzo.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Gracias a este producto puedes proteger tus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palet</a:t>
            </a:r>
            <a:r>
              <a:rPr lang="es-MX" sz="1800" dirty="0">
                <a:effectLst/>
                <a:latin typeface="Calibri Light" panose="020F0302020204030204" pitchFamily="34" charset="0"/>
                <a:ea typeface="Calibri" panose="020F0502020204030204" pitchFamily="34" charset="0"/>
                <a:cs typeface="Times New Roman" panose="02020603050405020304" pitchFamily="18" charset="0"/>
              </a:rPr>
              <a:t> de la suciedad y la intemperie, agrupar, resguardar y proteger superficies delicadas y resguardar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palets</a:t>
            </a:r>
            <a:r>
              <a:rPr lang="es-MX" sz="1800" dirty="0">
                <a:effectLst/>
                <a:latin typeface="Calibri Light" panose="020F0302020204030204" pitchFamily="34" charset="0"/>
                <a:ea typeface="Calibri" panose="020F0502020204030204" pitchFamily="34" charset="0"/>
                <a:cs typeface="Times New Roman" panose="02020603050405020304" pitchFamily="18" charset="0"/>
              </a:rPr>
              <a:t> y productos de gran volumen, así como reducir las incidencias en el transporte de tu carga; Contamos con Película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strech</a:t>
            </a:r>
            <a:r>
              <a:rPr lang="es-MX" sz="1800" dirty="0">
                <a:effectLst/>
                <a:latin typeface="Calibri Light" panose="020F0302020204030204" pitchFamily="34" charset="0"/>
                <a:ea typeface="Calibri" panose="020F0502020204030204" pitchFamily="34" charset="0"/>
                <a:cs typeface="Times New Roman" panose="02020603050405020304" pitchFamily="18" charset="0"/>
              </a:rPr>
              <a:t> en diferentes calibres, largos y anchos basándonos en sus necesidades.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MX"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u="sng" dirty="0">
                <a:effectLst/>
                <a:latin typeface="Calibri Light" panose="020F0302020204030204" pitchFamily="34" charset="0"/>
                <a:ea typeface="Calibri" panose="020F0502020204030204" pitchFamily="34" charset="0"/>
                <a:cs typeface="Times New Roman" panose="02020603050405020304" pitchFamily="18" charset="0"/>
              </a:rPr>
              <a:t>Presentación: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Película estirable formulación manual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Película estirable formulación máquina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Película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pre-estirada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80809"/>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endParaRPr lang="es-MX" dirty="0">
              <a:solidFill>
                <a:srgbClr val="080809"/>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solidFill>
                <a:srgbClr val="080809"/>
              </a:solidFill>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solidFill>
                <a:srgbClr val="080809"/>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solidFill>
                <a:srgbClr val="080809"/>
              </a:solidFill>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sz="3000" b="1" i="0" dirty="0">
              <a:solidFill>
                <a:srgbClr val="050505"/>
              </a:solidFill>
              <a:effectLst/>
              <a:latin typeface="Times New Roman" panose="02020603050405020304" pitchFamily="18" charset="0"/>
              <a:cs typeface="Times New Roman" panose="02020603050405020304" pitchFamily="18" charset="0"/>
            </a:endParaRPr>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pic>
        <p:nvPicPr>
          <p:cNvPr id="14" name="Imagen 13">
            <a:extLst>
              <a:ext uri="{FF2B5EF4-FFF2-40B4-BE49-F238E27FC236}">
                <a16:creationId xmlns:a16="http://schemas.microsoft.com/office/drawing/2014/main" id="{4DCAE9EF-079F-4760-9E65-9FB796B98E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9982" y="3403321"/>
            <a:ext cx="4160586" cy="2752392"/>
          </a:xfrm>
          <a:prstGeom prst="rect">
            <a:avLst/>
          </a:prstGeom>
          <a:noFill/>
          <a:ln>
            <a:noFill/>
          </a:ln>
          <a:effectLst>
            <a:innerShdw blurRad="63500" dist="50800" dir="2700000">
              <a:schemeClr val="accent1">
                <a:lumMod val="50000"/>
                <a:alpha val="50000"/>
              </a:schemeClr>
            </a:innerShdw>
          </a:effectLst>
        </p:spPr>
      </p:pic>
    </p:spTree>
    <p:extLst>
      <p:ext uri="{BB962C8B-B14F-4D97-AF65-F5344CB8AC3E}">
        <p14:creationId xmlns:p14="http://schemas.microsoft.com/office/powerpoint/2010/main" val="133268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2885B55-D322-406E-90B0-73E7305ED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937" y="3159644"/>
            <a:ext cx="2982992" cy="2852529"/>
          </a:xfrm>
          <a:prstGeom prst="rect">
            <a:avLst/>
          </a:prstGeom>
        </p:spPr>
      </p:pic>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4" name="CuadroTexto 13">
            <a:extLst>
              <a:ext uri="{FF2B5EF4-FFF2-40B4-BE49-F238E27FC236}">
                <a16:creationId xmlns:a16="http://schemas.microsoft.com/office/drawing/2014/main" id="{3F1D9F95-A34E-4D4A-86EB-65A317298FB9}"/>
              </a:ext>
            </a:extLst>
          </p:cNvPr>
          <p:cNvSpPr txBox="1"/>
          <p:nvPr/>
        </p:nvSpPr>
        <p:spPr>
          <a:xfrm>
            <a:off x="549225" y="561225"/>
            <a:ext cx="9922643" cy="2937471"/>
          </a:xfrm>
          <a:prstGeom prst="rect">
            <a:avLst/>
          </a:prstGeom>
          <a:noFill/>
        </p:spPr>
        <p:txBody>
          <a:bodyPr wrap="square">
            <a:spAutoFit/>
          </a:bodyPr>
          <a:lstStyle/>
          <a:p>
            <a:pPr algn="ctr">
              <a:lnSpc>
                <a:spcPct val="107000"/>
              </a:lnSpc>
              <a:spcAft>
                <a:spcPts val="800"/>
              </a:spcAft>
            </a:pPr>
            <a:r>
              <a:rPr lang="es-MX" sz="1800" b="1" u="sng" dirty="0">
                <a:solidFill>
                  <a:srgbClr val="1F3864"/>
                </a:solidFill>
                <a:effectLst/>
                <a:latin typeface="Calibri Light" panose="020F0302020204030204" pitchFamily="34" charset="0"/>
                <a:ea typeface="Calibri" panose="020F0502020204030204" pitchFamily="34" charset="0"/>
                <a:cs typeface="Times New Roman" panose="02020603050405020304" pitchFamily="18" charset="0"/>
              </a:rPr>
              <a:t>PLACA DE POLIETILENO: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Placas laminadas de polietileno espumado, en diferentes densidades con una amplia gama de espesores o con propiedades antiestáticas, dependiendo sus necesidades comerciales.</a:t>
            </a: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Excelente amortiguación, que proporciona una mayor protección a sus productos.</a:t>
            </a:r>
          </a:p>
          <a:p>
            <a:pPr algn="just">
              <a:lnSpc>
                <a:spcPct val="107000"/>
              </a:lnSpc>
              <a:spcAft>
                <a:spcPts val="800"/>
              </a:spcAft>
            </a:pPr>
            <a:endParaRPr lang="es-MX"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latin typeface="Calibri Light" panose="020F0302020204030204" pitchFamily="34" charset="0"/>
                <a:ea typeface="Calibri" panose="020F0502020204030204" pitchFamily="34" charset="0"/>
                <a:cs typeface="Times New Roman" panose="02020603050405020304" pitchFamily="18" charset="0"/>
              </a:rPr>
              <a:t>Colores disponibles: Color Rosa (Antiestática), Color negro, Color blanco.</a:t>
            </a:r>
          </a:p>
          <a:p>
            <a:pPr algn="ctr"/>
            <a:endParaRPr lang="es-MX" sz="3600" b="1" dirty="0">
              <a:effectLst/>
              <a:latin typeface="Times New Roman" panose="02020603050405020304" pitchFamily="18" charset="0"/>
              <a:ea typeface="Times New Roman" panose="02020603050405020304" pitchFamily="18" charset="0"/>
            </a:endParaRPr>
          </a:p>
        </p:txBody>
      </p:sp>
      <p:pic>
        <p:nvPicPr>
          <p:cNvPr id="18" name="Imagen 17">
            <a:extLst>
              <a:ext uri="{FF2B5EF4-FFF2-40B4-BE49-F238E27FC236}">
                <a16:creationId xmlns:a16="http://schemas.microsoft.com/office/drawing/2014/main" id="{D68D6220-F54E-4A97-B674-E041626EADD0}"/>
              </a:ext>
            </a:extLst>
          </p:cNvPr>
          <p:cNvPicPr>
            <a:picLocks noChangeAspect="1"/>
          </p:cNvPicPr>
          <p:nvPr/>
        </p:nvPicPr>
        <p:blipFill>
          <a:blip r:embed="rId7"/>
          <a:stretch>
            <a:fillRect/>
          </a:stretch>
        </p:blipFill>
        <p:spPr>
          <a:xfrm>
            <a:off x="1104307" y="3159644"/>
            <a:ext cx="3663525" cy="2685725"/>
          </a:xfrm>
          <a:prstGeom prst="rect">
            <a:avLst/>
          </a:prstGeom>
        </p:spPr>
      </p:pic>
    </p:spTree>
    <p:extLst>
      <p:ext uri="{BB962C8B-B14F-4D97-AF65-F5344CB8AC3E}">
        <p14:creationId xmlns:p14="http://schemas.microsoft.com/office/powerpoint/2010/main" val="371025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No hay ninguna descripción de la foto disponible.">
            <a:extLst>
              <a:ext uri="{FF2B5EF4-FFF2-40B4-BE49-F238E27FC236}">
                <a16:creationId xmlns:a16="http://schemas.microsoft.com/office/drawing/2014/main" id="{504E93AA-981A-405A-A34D-9469D86B0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413" y="2219659"/>
            <a:ext cx="5064650" cy="368676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5DA4EA60-D42A-453D-ABCE-28FFA045E111}"/>
              </a:ext>
            </a:extLst>
          </p:cNvPr>
          <p:cNvSpPr txBox="1"/>
          <p:nvPr/>
        </p:nvSpPr>
        <p:spPr>
          <a:xfrm>
            <a:off x="1077401" y="529133"/>
            <a:ext cx="9291100" cy="1477328"/>
          </a:xfrm>
          <a:prstGeom prst="rect">
            <a:avLst/>
          </a:prstGeom>
          <a:noFill/>
        </p:spPr>
        <p:txBody>
          <a:bodyPr wrap="square">
            <a:spAutoFit/>
          </a:bodyPr>
          <a:lstStyle/>
          <a:p>
            <a:pPr algn="ctr"/>
            <a:r>
              <a:rPr lang="es-MX" b="0" i="0" u="sng" dirty="0">
                <a:solidFill>
                  <a:schemeClr val="accent1">
                    <a:lumMod val="50000"/>
                  </a:schemeClr>
                </a:solidFill>
                <a:effectLst/>
                <a:latin typeface="Segoe UI Historic" panose="020B0502040204020203" pitchFamily="34" charset="0"/>
              </a:rPr>
              <a:t>Cartón corrugado sencillo de 1 </a:t>
            </a:r>
            <a:r>
              <a:rPr lang="es-MX" b="0" i="0" u="sng" dirty="0" err="1">
                <a:solidFill>
                  <a:schemeClr val="accent1">
                    <a:lumMod val="50000"/>
                  </a:schemeClr>
                </a:solidFill>
                <a:effectLst/>
                <a:latin typeface="Segoe UI Historic" panose="020B0502040204020203" pitchFamily="34" charset="0"/>
              </a:rPr>
              <a:t>mt</a:t>
            </a:r>
            <a:r>
              <a:rPr lang="es-MX" b="0" i="0" u="sng" dirty="0">
                <a:solidFill>
                  <a:schemeClr val="accent1">
                    <a:lumMod val="50000"/>
                  </a:schemeClr>
                </a:solidFill>
                <a:effectLst/>
                <a:latin typeface="Segoe UI Historic" panose="020B0502040204020203" pitchFamily="34" charset="0"/>
              </a:rPr>
              <a:t>/450 gr.</a:t>
            </a:r>
            <a:br>
              <a:rPr lang="es-MX" dirty="0"/>
            </a:br>
            <a:br>
              <a:rPr lang="es-MX" dirty="0"/>
            </a:br>
            <a:r>
              <a:rPr lang="es-MX" b="0" i="0" dirty="0">
                <a:solidFill>
                  <a:srgbClr val="080809"/>
                </a:solidFill>
                <a:effectLst/>
                <a:latin typeface="Segoe UI Historic" panose="020B0502040204020203" pitchFamily="34" charset="0"/>
              </a:rPr>
              <a:t>Ideal para el empaque y embalaje de maquinaria ,el cartón corrugado está enfocado en aquellos usuarios que necesitan una solución flexible para proteger sus artículos y productos durante el traslado.</a:t>
            </a:r>
            <a:endParaRPr lang="es-MX" dirty="0"/>
          </a:p>
        </p:txBody>
      </p:sp>
    </p:spTree>
    <p:extLst>
      <p:ext uri="{BB962C8B-B14F-4D97-AF65-F5344CB8AC3E}">
        <p14:creationId xmlns:p14="http://schemas.microsoft.com/office/powerpoint/2010/main" val="82999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4" name="CuadroTexto 13">
            <a:extLst>
              <a:ext uri="{FF2B5EF4-FFF2-40B4-BE49-F238E27FC236}">
                <a16:creationId xmlns:a16="http://schemas.microsoft.com/office/drawing/2014/main" id="{3F1D9F95-A34E-4D4A-86EB-65A317298FB9}"/>
              </a:ext>
            </a:extLst>
          </p:cNvPr>
          <p:cNvSpPr txBox="1"/>
          <p:nvPr/>
        </p:nvSpPr>
        <p:spPr>
          <a:xfrm>
            <a:off x="518889" y="337887"/>
            <a:ext cx="9016779" cy="646331"/>
          </a:xfrm>
          <a:prstGeom prst="rect">
            <a:avLst/>
          </a:prstGeom>
          <a:noFill/>
        </p:spPr>
        <p:txBody>
          <a:bodyPr wrap="square">
            <a:spAutoFit/>
          </a:bodyPr>
          <a:lstStyle/>
          <a:p>
            <a:pPr algn="ctr"/>
            <a:endParaRPr lang="es-MX" sz="3600" b="1" dirty="0">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434CE342-5A26-401B-B617-09AC17C095AA}"/>
              </a:ext>
            </a:extLst>
          </p:cNvPr>
          <p:cNvSpPr txBox="1"/>
          <p:nvPr/>
        </p:nvSpPr>
        <p:spPr>
          <a:xfrm>
            <a:off x="1043504" y="661052"/>
            <a:ext cx="8317064" cy="4727063"/>
          </a:xfrm>
          <a:prstGeom prst="rect">
            <a:avLst/>
          </a:prstGeom>
          <a:noFill/>
        </p:spPr>
        <p:txBody>
          <a:bodyPr wrap="square" rtlCol="0">
            <a:spAutoFit/>
          </a:bodyPr>
          <a:lstStyle/>
          <a:p>
            <a:pPr algn="just"/>
            <a:r>
              <a:rPr lang="es-MX" sz="1800" dirty="0">
                <a:effectLst/>
                <a:latin typeface="Calibri Light" panose="020F0302020204030204" pitchFamily="34" charset="0"/>
                <a:ea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u="sng" dirty="0">
                <a:solidFill>
                  <a:srgbClr val="1F3864"/>
                </a:solidFill>
                <a:effectLst/>
                <a:latin typeface="Calibri Light" panose="020F0302020204030204" pitchFamily="34" charset="0"/>
                <a:ea typeface="Calibri" panose="020F0502020204030204" pitchFamily="34" charset="0"/>
                <a:cs typeface="Times New Roman" panose="02020603050405020304" pitchFamily="18" charset="0"/>
              </a:rPr>
              <a:t>POLIFOAM ANTIESTATICO: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Si tienes necesidades de embalaje que disipe las cargas eléctricas, a fin de proteger las partes sensibles de los componentes eléctricos, recomendamos el polifoam antiestático</a:t>
            </a:r>
            <a:r>
              <a:rPr lang="es-MX"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rosa, un material económico, flexible y con los aditivos indicados para proteger tu mercancía de las descargas.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u="none" strike="noStrike" dirty="0">
                <a:effectLst/>
                <a:latin typeface="Calibri Light" panose="020F03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MX"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b="1" u="sng"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Presentación:</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1/4" antiestático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1/8” antiestático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1/16" antiestático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12" name="Imagen 11">
            <a:extLst>
              <a:ext uri="{FF2B5EF4-FFF2-40B4-BE49-F238E27FC236}">
                <a16:creationId xmlns:a16="http://schemas.microsoft.com/office/drawing/2014/main" id="{4BD1777B-A24A-464B-8C36-DFA56A1BC6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8142" y="2410750"/>
            <a:ext cx="3678105" cy="3786198"/>
          </a:xfrm>
          <a:prstGeom prst="rect">
            <a:avLst/>
          </a:prstGeom>
          <a:noFill/>
          <a:ln>
            <a:noFill/>
          </a:ln>
          <a:effectLst>
            <a:innerShdw blurRad="63500" dist="50800" dir="2700000">
              <a:schemeClr val="accent1">
                <a:lumMod val="50000"/>
                <a:alpha val="50000"/>
              </a:schemeClr>
            </a:innerShdw>
          </a:effectLst>
        </p:spPr>
      </p:pic>
    </p:spTree>
    <p:extLst>
      <p:ext uri="{BB962C8B-B14F-4D97-AF65-F5344CB8AC3E}">
        <p14:creationId xmlns:p14="http://schemas.microsoft.com/office/powerpoint/2010/main" val="122287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0286"/>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5DA4EA60-D42A-453D-ABCE-28FFA045E111}"/>
              </a:ext>
            </a:extLst>
          </p:cNvPr>
          <p:cNvSpPr txBox="1"/>
          <p:nvPr/>
        </p:nvSpPr>
        <p:spPr>
          <a:xfrm>
            <a:off x="1077401" y="537373"/>
            <a:ext cx="9291100" cy="2352695"/>
          </a:xfrm>
          <a:prstGeom prst="rect">
            <a:avLst/>
          </a:prstGeom>
          <a:noFill/>
        </p:spPr>
        <p:txBody>
          <a:bodyPr wrap="square">
            <a:spAutoFit/>
          </a:bodyPr>
          <a:lstStyle/>
          <a:p>
            <a:pPr algn="ctr">
              <a:lnSpc>
                <a:spcPct val="107000"/>
              </a:lnSpc>
              <a:spcAft>
                <a:spcPts val="800"/>
              </a:spcAft>
            </a:pPr>
            <a:r>
              <a:rPr lang="es-MX" sz="1800" b="1" u="sng" dirty="0">
                <a:solidFill>
                  <a:srgbClr val="1F3864"/>
                </a:solidFill>
                <a:effectLst/>
                <a:latin typeface="Calibri Light" panose="020F0302020204030204" pitchFamily="34" charset="0"/>
                <a:ea typeface="Calibri" panose="020F0502020204030204" pitchFamily="34" charset="0"/>
                <a:cs typeface="Times New Roman" panose="02020603050405020304" pitchFamily="18" charset="0"/>
              </a:rPr>
              <a:t>ROLLO DE POLIFOAM: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El polifoam está conformado como un conjunto de celdas cerradas que contiene aire atrapado en su interior y que provee acolchonamiento. Sus aplicaciones son muy variadas, para proteger productos y materiales hasta proveer de acolchonamiento a bajo alfombras y colchones. Debido a su flexibilidad, impermeabilidad y su capacidad de amortiguamiento, es el material ideal de diferentes sectores.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dirty="0"/>
          </a:p>
        </p:txBody>
      </p:sp>
      <p:sp>
        <p:nvSpPr>
          <p:cNvPr id="14" name="CuadroTexto 13">
            <a:extLst>
              <a:ext uri="{FF2B5EF4-FFF2-40B4-BE49-F238E27FC236}">
                <a16:creationId xmlns:a16="http://schemas.microsoft.com/office/drawing/2014/main" id="{F7A817CB-7273-44F3-9688-3E9B3CD30A46}"/>
              </a:ext>
            </a:extLst>
          </p:cNvPr>
          <p:cNvSpPr txBox="1"/>
          <p:nvPr/>
        </p:nvSpPr>
        <p:spPr>
          <a:xfrm>
            <a:off x="1077401" y="2442521"/>
            <a:ext cx="6098650" cy="3567195"/>
          </a:xfrm>
          <a:prstGeom prst="rect">
            <a:avLst/>
          </a:prstGeom>
          <a:noFill/>
        </p:spPr>
        <p:txBody>
          <a:bodyPr wrap="square">
            <a:spAutoFit/>
          </a:bodyPr>
          <a:lstStyle/>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b="1" dirty="0">
                <a:solidFill>
                  <a:srgbClr val="000000"/>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Medidas y presentación: </a:t>
            </a:r>
            <a:endParaRPr lang="es-MX"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.3000 (4.2 mm)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1/16" (1.5 mm)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1/25" (1.0 mm)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1/32" (2.4 mm)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1/4" (6 mm)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1/8" (3 mm)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Polifoam de 3/32" (2.4 mm)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653178B7-124E-4E67-AFD0-1DB1D1CD29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701" y="2202842"/>
            <a:ext cx="5567967" cy="4046551"/>
          </a:xfrm>
          <a:prstGeom prst="rect">
            <a:avLst/>
          </a:prstGeom>
        </p:spPr>
      </p:pic>
    </p:spTree>
    <p:extLst>
      <p:ext uri="{BB962C8B-B14F-4D97-AF65-F5344CB8AC3E}">
        <p14:creationId xmlns:p14="http://schemas.microsoft.com/office/powerpoint/2010/main" val="188326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0286"/>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5DA4EA60-D42A-453D-ABCE-28FFA045E111}"/>
              </a:ext>
            </a:extLst>
          </p:cNvPr>
          <p:cNvSpPr txBox="1"/>
          <p:nvPr/>
        </p:nvSpPr>
        <p:spPr>
          <a:xfrm>
            <a:off x="549225" y="505045"/>
            <a:ext cx="8690191" cy="3664849"/>
          </a:xfrm>
          <a:prstGeom prst="rect">
            <a:avLst/>
          </a:prstGeom>
          <a:noFill/>
        </p:spPr>
        <p:txBody>
          <a:bodyPr wrap="square">
            <a:spAutoFit/>
          </a:bodyPr>
          <a:lstStyle/>
          <a:p>
            <a:pPr algn="ctr">
              <a:lnSpc>
                <a:spcPct val="107000"/>
              </a:lnSpc>
              <a:spcAft>
                <a:spcPts val="800"/>
              </a:spcAft>
            </a:pPr>
            <a:r>
              <a:rPr lang="es-MX" sz="2500" b="1" dirty="0">
                <a:solidFill>
                  <a:schemeClr val="accent1">
                    <a:lumMod val="50000"/>
                  </a:schemeClr>
                </a:solidFill>
                <a:effectLst/>
                <a:latin typeface="Calibri Light" panose="020F0302020204030204" pitchFamily="34" charset="0"/>
                <a:ea typeface="Calibri" panose="020F0502020204030204" pitchFamily="34" charset="0"/>
                <a:cs typeface="Times New Roman" panose="02020603050405020304" pitchFamily="18" charset="0"/>
              </a:rPr>
              <a:t>Blister:</a:t>
            </a:r>
            <a:endParaRPr lang="es-MX" sz="25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También llamado Burbuja, se utiliza para proteger al producto y permitir su visibilidad en la exhibición. Normalmente junto va acompañado de una tarjeta con información del producto o con otra pieza del mismo material; es sellado por medio de calor o radiofrecuencia o en el caso del empaque conocido como </a:t>
            </a:r>
            <a:r>
              <a:rPr lang="es-MX" sz="1800" dirty="0" err="1">
                <a:effectLst/>
                <a:latin typeface="Calibri Light" panose="020F0302020204030204" pitchFamily="34" charset="0"/>
                <a:ea typeface="Calibri" panose="020F0502020204030204" pitchFamily="34" charset="0"/>
                <a:cs typeface="Times New Roman" panose="02020603050405020304" pitchFamily="18" charset="0"/>
              </a:rPr>
              <a:t>Clam</a:t>
            </a:r>
            <a:r>
              <a:rPr lang="es-MX" sz="1800" dirty="0">
                <a:effectLst/>
                <a:latin typeface="Calibri Light" panose="020F0302020204030204" pitchFamily="34" charset="0"/>
                <a:ea typeface="Calibri" panose="020F0502020204030204" pitchFamily="34" charset="0"/>
                <a:cs typeface="Times New Roman" panose="02020603050405020304" pitchFamily="18" charset="0"/>
              </a:rPr>
              <a:t> Shell el cual cierra a través de seguros hechos en el mismo termoformado.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-Se usa para la exhibición y protección del producto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s-MX" sz="1800" u="sng" dirty="0">
                <a:effectLst/>
                <a:latin typeface="Calibri Light" panose="020F0302020204030204" pitchFamily="34" charset="0"/>
                <a:ea typeface="Calibri" panose="020F0502020204030204" pitchFamily="34" charset="0"/>
                <a:cs typeface="Times New Roman" panose="02020603050405020304" pitchFamily="18" charset="0"/>
              </a:rPr>
              <a:t>Diseño de empaque: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Juntos podemos armar la idea que permita ver a su producto como usted lo desea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dirty="0"/>
          </a:p>
        </p:txBody>
      </p:sp>
      <p:pic>
        <p:nvPicPr>
          <p:cNvPr id="9" name="Imagen 8">
            <a:extLst>
              <a:ext uri="{FF2B5EF4-FFF2-40B4-BE49-F238E27FC236}">
                <a16:creationId xmlns:a16="http://schemas.microsoft.com/office/drawing/2014/main" id="{E49D4A6F-91D6-4C2D-8893-29D5E2A0E7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9031" y="3911881"/>
            <a:ext cx="3714364" cy="2410659"/>
          </a:xfrm>
          <a:prstGeom prst="rect">
            <a:avLst/>
          </a:prstGeom>
          <a:noFill/>
          <a:ln>
            <a:noFill/>
          </a:ln>
          <a:effectLst>
            <a:innerShdw blurRad="63500" dist="50800" dir="2700000">
              <a:schemeClr val="accent1">
                <a:lumMod val="50000"/>
                <a:alpha val="50000"/>
              </a:schemeClr>
            </a:innerShdw>
          </a:effectLst>
        </p:spPr>
      </p:pic>
    </p:spTree>
    <p:extLst>
      <p:ext uri="{BB962C8B-B14F-4D97-AF65-F5344CB8AC3E}">
        <p14:creationId xmlns:p14="http://schemas.microsoft.com/office/powerpoint/2010/main" val="13303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840657" y="2582797"/>
            <a:ext cx="8768652" cy="1572418"/>
          </a:xfrm>
          <a:prstGeom prst="rect">
            <a:avLst/>
          </a:prstGeom>
          <a:noFill/>
        </p:spPr>
        <p:txBody>
          <a:bodyPr wrap="square">
            <a:spAutoFit/>
          </a:bodyPr>
          <a:lstStyle/>
          <a:p>
            <a:pPr algn="just">
              <a:lnSpc>
                <a:spcPct val="107000"/>
              </a:lnSpc>
              <a:spcAft>
                <a:spcPts val="800"/>
              </a:spcAft>
            </a:pPr>
            <a:r>
              <a:rPr lang="es-MX" sz="1800" b="1" dirty="0">
                <a:effectLst/>
                <a:latin typeface="Calibri Light" panose="020F0302020204030204" pitchFamily="34" charset="0"/>
                <a:ea typeface="Calibri" panose="020F0502020204030204" pitchFamily="34" charset="0"/>
                <a:cs typeface="Times New Roman" panose="02020603050405020304" pitchFamily="18" charset="0"/>
              </a:rPr>
              <a:t>Presentación:</a:t>
            </a:r>
            <a:endParaRPr lang="es-MX"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-Calibre 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-Calibre 4</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-Calibre 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741424" y="-697363"/>
            <a:ext cx="10000788"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3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rPr>
              <a:t>RAFIA:</a:t>
            </a: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algn="just" eaLnBrk="0" fontAlgn="base" hangingPunct="0">
              <a:spcBef>
                <a:spcPct val="0"/>
              </a:spcBef>
              <a:spcAft>
                <a:spcPct val="0"/>
              </a:spcAft>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La rafia torcida es utilizada tanto en el sector industrial como en el sector agrícola. Nuestra rafia está fabricada con Aditivo UV, evitando que se degrade rápidamente con los rayos del sol y su tiempo de vida útil sea más duradero.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15" name="Imagen 14">
            <a:extLst>
              <a:ext uri="{FF2B5EF4-FFF2-40B4-BE49-F238E27FC236}">
                <a16:creationId xmlns:a16="http://schemas.microsoft.com/office/drawing/2014/main" id="{3E601AEB-8077-4F8A-99D4-63B70AC3A1E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4732" y="1967147"/>
            <a:ext cx="5624269" cy="4131503"/>
          </a:xfrm>
          <a:prstGeom prst="rect">
            <a:avLst/>
          </a:prstGeom>
          <a:noFill/>
          <a:ln>
            <a:noFill/>
          </a:ln>
          <a:effectLst>
            <a:innerShdw blurRad="63500" dist="50800" dir="2700000">
              <a:schemeClr val="accent1">
                <a:lumMod val="50000"/>
                <a:alpha val="50000"/>
              </a:schemeClr>
            </a:innerShdw>
          </a:effectLst>
        </p:spPr>
      </p:pic>
    </p:spTree>
    <p:extLst>
      <p:ext uri="{BB962C8B-B14F-4D97-AF65-F5344CB8AC3E}">
        <p14:creationId xmlns:p14="http://schemas.microsoft.com/office/powerpoint/2010/main" val="271861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9470A7-7B91-4912-8BA9-F4B4CAE5073A}"/>
              </a:ext>
            </a:extLst>
          </p:cNvPr>
          <p:cNvPicPr>
            <a:picLocks noChangeAspect="1"/>
          </p:cNvPicPr>
          <p:nvPr/>
        </p:nvPicPr>
        <p:blipFill>
          <a:blip r:embed="rId2"/>
          <a:stretch>
            <a:fillRect/>
          </a:stretch>
        </p:blipFill>
        <p:spPr>
          <a:xfrm>
            <a:off x="3172748" y="3593592"/>
            <a:ext cx="5284417" cy="2826694"/>
          </a:xfrm>
          <a:prstGeom prst="rect">
            <a:avLst/>
          </a:prstGeom>
        </p:spPr>
      </p:pic>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20286"/>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5" name="CuadroTexto 14">
            <a:extLst>
              <a:ext uri="{FF2B5EF4-FFF2-40B4-BE49-F238E27FC236}">
                <a16:creationId xmlns:a16="http://schemas.microsoft.com/office/drawing/2014/main" id="{6BE66DE3-712A-4773-AA58-B0E5E310930F}"/>
              </a:ext>
            </a:extLst>
          </p:cNvPr>
          <p:cNvSpPr txBox="1"/>
          <p:nvPr/>
        </p:nvSpPr>
        <p:spPr>
          <a:xfrm>
            <a:off x="1077401" y="537373"/>
            <a:ext cx="9291100" cy="3631763"/>
          </a:xfrm>
          <a:prstGeom prst="rect">
            <a:avLst/>
          </a:prstGeom>
          <a:noFill/>
        </p:spPr>
        <p:txBody>
          <a:bodyPr wrap="square">
            <a:spAutoFit/>
          </a:bodyPr>
          <a:lstStyle/>
          <a:p>
            <a:pPr algn="ctr"/>
            <a:r>
              <a:rPr lang="es-MX" sz="3200" b="0" i="0" dirty="0">
                <a:solidFill>
                  <a:schemeClr val="accent1">
                    <a:lumMod val="50000"/>
                  </a:schemeClr>
                </a:solidFill>
                <a:effectLst/>
                <a:latin typeface="inherit"/>
              </a:rPr>
              <a:t>“Solicita tu cotización a nuestro equipo de ventas”</a:t>
            </a:r>
          </a:p>
          <a:p>
            <a:pPr algn="l"/>
            <a:endParaRPr lang="es-MX" dirty="0">
              <a:solidFill>
                <a:srgbClr val="080809"/>
              </a:solidFill>
              <a:latin typeface="inherit"/>
            </a:endParaRPr>
          </a:p>
          <a:p>
            <a:pPr algn="l"/>
            <a:r>
              <a:rPr lang="es-MX" b="0" i="0" dirty="0">
                <a:solidFill>
                  <a:srgbClr val="080809"/>
                </a:solidFill>
                <a:effectLst/>
                <a:latin typeface="inherit"/>
              </a:rPr>
              <a:t>Contáctanos:</a:t>
            </a:r>
          </a:p>
          <a:p>
            <a:pPr algn="l"/>
            <a:endParaRPr lang="es-MX" b="0" i="0" dirty="0">
              <a:solidFill>
                <a:srgbClr val="080809"/>
              </a:solidFill>
              <a:effectLst/>
              <a:latin typeface="inherit"/>
            </a:endParaRPr>
          </a:p>
          <a:p>
            <a:pPr algn="l"/>
            <a:r>
              <a:rPr lang="es-MX" b="0" i="0" dirty="0">
                <a:solidFill>
                  <a:srgbClr val="080809"/>
                </a:solidFill>
                <a:effectLst/>
                <a:latin typeface="inherit"/>
              </a:rPr>
              <a:t>-Lic. Claudia Isela Muñoz Guerrero / Asesor de ventas Querétaro.</a:t>
            </a:r>
          </a:p>
          <a:p>
            <a:pPr algn="l"/>
            <a:r>
              <a:rPr lang="es-MX" b="0" i="0" dirty="0">
                <a:solidFill>
                  <a:srgbClr val="080809"/>
                </a:solidFill>
                <a:effectLst/>
                <a:latin typeface="inherit"/>
              </a:rPr>
              <a:t>Tel: 446 297 7730</a:t>
            </a:r>
          </a:p>
          <a:p>
            <a:pPr algn="l"/>
            <a:r>
              <a:rPr lang="es-MX" b="0" i="0" dirty="0">
                <a:solidFill>
                  <a:srgbClr val="080809"/>
                </a:solidFill>
                <a:effectLst/>
                <a:latin typeface="inherit"/>
              </a:rPr>
              <a:t>Correo: </a:t>
            </a:r>
            <a:r>
              <a:rPr lang="es-MX" b="0" i="0" dirty="0">
                <a:solidFill>
                  <a:schemeClr val="accent1">
                    <a:lumMod val="50000"/>
                  </a:schemeClr>
                </a:solidFill>
                <a:effectLst/>
                <a:latin typeface="inherit"/>
                <a:hlinkClick r:id="rId7">
                  <a:extLst>
                    <a:ext uri="{A12FA001-AC4F-418D-AE19-62706E023703}">
                      <ahyp:hlinkClr xmlns:ahyp="http://schemas.microsoft.com/office/drawing/2018/hyperlinkcolor" val="tx"/>
                    </a:ext>
                  </a:extLst>
                </a:hlinkClick>
              </a:rPr>
              <a:t>claudia.guerrero@fioripack.com.mx</a:t>
            </a:r>
            <a:endParaRPr lang="es-MX" b="0" i="0" dirty="0">
              <a:solidFill>
                <a:schemeClr val="accent1">
                  <a:lumMod val="50000"/>
                </a:schemeClr>
              </a:solidFill>
              <a:effectLst/>
              <a:latin typeface="inherit"/>
            </a:endParaRPr>
          </a:p>
          <a:p>
            <a:pPr algn="l"/>
            <a:endParaRPr lang="es-MX" b="0" i="0" dirty="0">
              <a:solidFill>
                <a:srgbClr val="080809"/>
              </a:solidFill>
              <a:effectLst/>
              <a:latin typeface="inherit"/>
            </a:endParaRPr>
          </a:p>
          <a:p>
            <a:pPr algn="l"/>
            <a:r>
              <a:rPr lang="es-MX" b="0" i="0" dirty="0">
                <a:solidFill>
                  <a:srgbClr val="080809"/>
                </a:solidFill>
                <a:effectLst/>
                <a:latin typeface="inherit"/>
              </a:rPr>
              <a:t>-Lic. Néstor Ivan Flores Gonzalez / Asesor de ventas Zona Bajío.</a:t>
            </a:r>
          </a:p>
          <a:p>
            <a:pPr algn="l"/>
            <a:r>
              <a:rPr lang="es-MX" b="0" i="0" dirty="0">
                <a:solidFill>
                  <a:srgbClr val="080809"/>
                </a:solidFill>
                <a:effectLst/>
                <a:latin typeface="inherit"/>
              </a:rPr>
              <a:t>Tel: 442 318 9996</a:t>
            </a:r>
          </a:p>
          <a:p>
            <a:pPr algn="l"/>
            <a:r>
              <a:rPr lang="es-MX" b="0" i="0" dirty="0">
                <a:solidFill>
                  <a:srgbClr val="080809"/>
                </a:solidFill>
                <a:effectLst/>
                <a:latin typeface="inherit"/>
              </a:rPr>
              <a:t>Correo: </a:t>
            </a:r>
            <a:r>
              <a:rPr lang="es-MX" b="0" u="sng" dirty="0">
                <a:solidFill>
                  <a:schemeClr val="accent1">
                    <a:lumMod val="50000"/>
                  </a:schemeClr>
                </a:solidFill>
                <a:effectLst/>
                <a:latin typeface="inherit"/>
              </a:rPr>
              <a:t>ivan.flores@fioripack.com.mx</a:t>
            </a:r>
          </a:p>
          <a:p>
            <a:pPr algn="ctr"/>
            <a:endParaRPr lang="es-MX" dirty="0"/>
          </a:p>
        </p:txBody>
      </p:sp>
    </p:spTree>
    <p:extLst>
      <p:ext uri="{BB962C8B-B14F-4D97-AF65-F5344CB8AC3E}">
        <p14:creationId xmlns:p14="http://schemas.microsoft.com/office/powerpoint/2010/main" val="362413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1225224" y="447150"/>
            <a:ext cx="8519728" cy="2316019"/>
          </a:xfrm>
          <a:prstGeom prst="rect">
            <a:avLst/>
          </a:prstGeom>
          <a:noFill/>
        </p:spPr>
        <p:txBody>
          <a:bodyPr wrap="square">
            <a:spAutoFit/>
          </a:bodyPr>
          <a:lstStyle/>
          <a:p>
            <a:pPr algn="ctr"/>
            <a:r>
              <a:rPr lang="es-MX" sz="3000" b="1" i="0" dirty="0">
                <a:solidFill>
                  <a:srgbClr val="050505"/>
                </a:solidFill>
                <a:effectLst/>
                <a:latin typeface="Times New Roman" panose="02020603050405020304" pitchFamily="18" charset="0"/>
                <a:cs typeface="Times New Roman" panose="02020603050405020304" pitchFamily="18" charset="0"/>
              </a:rPr>
              <a:t> </a:t>
            </a:r>
            <a:r>
              <a:rPr lang="es-MX" sz="3000" b="1" i="0" dirty="0">
                <a:solidFill>
                  <a:schemeClr val="accent1">
                    <a:lumMod val="50000"/>
                  </a:schemeClr>
                </a:solidFill>
                <a:effectLst/>
                <a:latin typeface="Times New Roman" panose="02020603050405020304" pitchFamily="18" charset="0"/>
                <a:cs typeface="Times New Roman" panose="02020603050405020304" pitchFamily="18" charset="0"/>
              </a:rPr>
              <a:t>Poliburbujas</a:t>
            </a:r>
            <a:r>
              <a:rPr lang="es-MX" sz="3000" b="1" dirty="0">
                <a:solidFill>
                  <a:schemeClr val="accent1">
                    <a:lumMod val="50000"/>
                  </a:schemeClr>
                </a:solidFill>
                <a:latin typeface="Times New Roman" panose="02020603050405020304" pitchFamily="18" charset="0"/>
                <a:cs typeface="Times New Roman" panose="02020603050405020304" pitchFamily="18" charset="0"/>
              </a:rPr>
              <a:t> marca Fioripack</a:t>
            </a:r>
          </a:p>
          <a:p>
            <a:pPr algn="ctr"/>
            <a:endParaRPr lang="es-MX" sz="1200" b="1" dirty="0">
              <a:latin typeface="Times New Roman" panose="02020603050405020304" pitchFamily="18" charset="0"/>
              <a:cs typeface="Times New Roman" panose="02020603050405020304" pitchFamily="18" charset="0"/>
            </a:endParaRPr>
          </a:p>
          <a:p>
            <a:pPr marL="414020" algn="just">
              <a:lnSpc>
                <a:spcPct val="100000"/>
              </a:lnSpc>
              <a:spcBef>
                <a:spcPts val="535"/>
              </a:spcBef>
              <a:spcAft>
                <a:spcPts val="0"/>
              </a:spcAft>
            </a:pPr>
            <a:r>
              <a:rPr lang="es-ES" sz="1200" b="1" dirty="0">
                <a:latin typeface="Tahoma" panose="020B0604030504040204" pitchFamily="34" charset="0"/>
                <a:ea typeface="Verdana" panose="020B0604030504040204" pitchFamily="34" charset="0"/>
                <a:cs typeface="Verdana" panose="020B0604030504040204" pitchFamily="34" charset="0"/>
              </a:rPr>
              <a:t>Poliburbuja</a:t>
            </a:r>
            <a:r>
              <a:rPr lang="es-ES" sz="1200" b="1" dirty="0">
                <a:effectLst/>
                <a:latin typeface="Tahoma" panose="020B0604030504040204" pitchFamily="34" charset="0"/>
                <a:ea typeface="Verdana" panose="020B0604030504040204" pitchFamily="34" charset="0"/>
                <a:cs typeface="Verdana" panose="020B0604030504040204" pitchFamily="34" charset="0"/>
              </a:rPr>
              <a:t> natural 1/2, 3/16,  5/16:</a:t>
            </a:r>
          </a:p>
          <a:p>
            <a:pPr marL="414020" algn="just">
              <a:lnSpc>
                <a:spcPct val="100000"/>
              </a:lnSpc>
              <a:spcBef>
                <a:spcPts val="535"/>
              </a:spcBef>
              <a:spcAft>
                <a:spcPts val="0"/>
              </a:spcAft>
            </a:pPr>
            <a:endParaRPr lang="es-ES" sz="1200" b="1" dirty="0">
              <a:effectLst/>
              <a:latin typeface="Tahoma" panose="020B0604030504040204" pitchFamily="34" charset="0"/>
              <a:ea typeface="Verdana" panose="020B0604030504040204" pitchFamily="34" charset="0"/>
              <a:cs typeface="Verdana" panose="020B0604030504040204" pitchFamily="34" charset="0"/>
            </a:endParaRPr>
          </a:p>
          <a:p>
            <a:pPr marL="414020" algn="just">
              <a:lnSpc>
                <a:spcPct val="100000"/>
              </a:lnSpc>
              <a:spcBef>
                <a:spcPts val="535"/>
              </a:spcBef>
              <a:spcAft>
                <a:spcPts val="0"/>
              </a:spcAft>
            </a:pPr>
            <a:r>
              <a:rPr lang="es-ES" sz="1200" dirty="0">
                <a:effectLst/>
                <a:latin typeface="Tahoma" panose="020B0604030504040204" pitchFamily="34" charset="0"/>
                <a:ea typeface="Verdana" panose="020B0604030504040204" pitchFamily="34" charset="0"/>
                <a:cs typeface="Verdana" panose="020B0604030504040204" pitchFamily="34" charset="0"/>
              </a:rPr>
              <a:t>Se</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trata</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de</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dos</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películas</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de</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polietileno</a:t>
            </a:r>
            <a:r>
              <a:rPr lang="es-ES" sz="1200" spc="-9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que al unirlas en capsulas de aire en </a:t>
            </a:r>
            <a:r>
              <a:rPr lang="es-ES" sz="1200" spc="-10" dirty="0">
                <a:effectLst/>
                <a:latin typeface="Tahoma" panose="020B0604030504040204" pitchFamily="34" charset="0"/>
                <a:ea typeface="Verdana" panose="020B0604030504040204" pitchFamily="34" charset="0"/>
                <a:cs typeface="Verdana" panose="020B0604030504040204" pitchFamily="34" charset="0"/>
              </a:rPr>
              <a:t>forma</a:t>
            </a:r>
            <a:r>
              <a:rPr lang="es-ES" sz="1200" spc="-105" dirty="0">
                <a:effectLst/>
                <a:latin typeface="Tahoma" panose="020B0604030504040204" pitchFamily="34" charset="0"/>
                <a:ea typeface="Verdana" panose="020B0604030504040204" pitchFamily="34" charset="0"/>
                <a:cs typeface="Verdana" panose="020B0604030504040204" pitchFamily="34" charset="0"/>
              </a:rPr>
              <a:t> </a:t>
            </a:r>
            <a:r>
              <a:rPr lang="es-ES" sz="1200" spc="-10" dirty="0">
                <a:effectLst/>
                <a:latin typeface="Tahoma" panose="020B0604030504040204" pitchFamily="34" charset="0"/>
                <a:ea typeface="Verdana" panose="020B0604030504040204" pitchFamily="34" charset="0"/>
                <a:cs typeface="Verdana" panose="020B0604030504040204" pitchFamily="34" charset="0"/>
              </a:rPr>
              <a:t>de</a:t>
            </a:r>
            <a:r>
              <a:rPr lang="es-ES" sz="1200" spc="-105" dirty="0">
                <a:effectLst/>
                <a:latin typeface="Tahoma" panose="020B0604030504040204" pitchFamily="34" charset="0"/>
                <a:ea typeface="Verdana" panose="020B0604030504040204" pitchFamily="34" charset="0"/>
                <a:cs typeface="Verdana" panose="020B0604030504040204" pitchFamily="34" charset="0"/>
              </a:rPr>
              <a:t> </a:t>
            </a:r>
            <a:r>
              <a:rPr lang="es-ES" sz="1200" spc="-10" dirty="0">
                <a:effectLst/>
                <a:latin typeface="Tahoma" panose="020B0604030504040204" pitchFamily="34" charset="0"/>
                <a:ea typeface="Verdana" panose="020B0604030504040204" pitchFamily="34" charset="0"/>
                <a:cs typeface="Verdana" panose="020B0604030504040204" pitchFamily="34" charset="0"/>
              </a:rPr>
              <a:t>burbujas;</a:t>
            </a:r>
            <a:r>
              <a:rPr lang="es-ES" sz="1200" spc="-105" dirty="0">
                <a:effectLst/>
                <a:latin typeface="Tahoma" panose="020B0604030504040204" pitchFamily="34" charset="0"/>
                <a:ea typeface="Verdana" panose="020B0604030504040204" pitchFamily="34" charset="0"/>
                <a:cs typeface="Verdana" panose="020B0604030504040204" pitchFamily="34" charset="0"/>
              </a:rPr>
              <a:t> </a:t>
            </a:r>
            <a:r>
              <a:rPr lang="es-ES" sz="1200" spc="-10" dirty="0">
                <a:effectLst/>
                <a:latin typeface="Tahoma" panose="020B0604030504040204" pitchFamily="34" charset="0"/>
                <a:ea typeface="Verdana" panose="020B0604030504040204" pitchFamily="34" charset="0"/>
                <a:cs typeface="Verdana" panose="020B0604030504040204" pitchFamily="34" charset="0"/>
              </a:rPr>
              <a:t>su</a:t>
            </a:r>
            <a:r>
              <a:rPr lang="es-ES" sz="1200" spc="-105" dirty="0">
                <a:effectLst/>
                <a:latin typeface="Tahoma" panose="020B0604030504040204" pitchFamily="34" charset="0"/>
                <a:ea typeface="Verdana" panose="020B0604030504040204" pitchFamily="34" charset="0"/>
                <a:cs typeface="Verdana" panose="020B0604030504040204" pitchFamily="34" charset="0"/>
              </a:rPr>
              <a:t> </a:t>
            </a:r>
            <a:r>
              <a:rPr lang="es-ES" sz="1200" spc="-10" dirty="0">
                <a:effectLst/>
                <a:latin typeface="Tahoma" panose="020B0604030504040204" pitchFamily="34" charset="0"/>
                <a:ea typeface="Verdana" panose="020B0604030504040204" pitchFamily="34" charset="0"/>
                <a:cs typeface="Verdana" panose="020B0604030504040204" pitchFamily="34" charset="0"/>
              </a:rPr>
              <a:t>construcción </a:t>
            </a:r>
            <a:r>
              <a:rPr lang="es-ES" sz="1200" dirty="0">
                <a:effectLst/>
                <a:latin typeface="Tahoma" panose="020B0604030504040204" pitchFamily="34" charset="0"/>
                <a:ea typeface="Verdana" panose="020B0604030504040204" pitchFamily="34" charset="0"/>
                <a:cs typeface="Verdana" panose="020B0604030504040204" pitchFamily="34" charset="0"/>
              </a:rPr>
              <a:t>protege</a:t>
            </a:r>
            <a:r>
              <a:rPr lang="es-ES" sz="1200" spc="-4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a</a:t>
            </a:r>
            <a:r>
              <a:rPr lang="es-ES" sz="1200" spc="-4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los</a:t>
            </a:r>
            <a:r>
              <a:rPr lang="es-ES" sz="1200" spc="-4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productos</a:t>
            </a:r>
            <a:r>
              <a:rPr lang="es-ES" sz="1200" spc="-4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de</a:t>
            </a:r>
            <a:r>
              <a:rPr lang="es-ES" sz="1200" spc="-45" dirty="0">
                <a:effectLst/>
                <a:latin typeface="Tahoma" panose="020B0604030504040204" pitchFamily="34" charset="0"/>
                <a:ea typeface="Verdana" panose="020B0604030504040204" pitchFamily="34" charset="0"/>
                <a:cs typeface="Verdana" panose="020B0604030504040204" pitchFamily="34" charset="0"/>
              </a:rPr>
              <a:t> </a:t>
            </a:r>
            <a:r>
              <a:rPr lang="es-ES" sz="1200" dirty="0">
                <a:effectLst/>
                <a:latin typeface="Tahoma" panose="020B0604030504040204" pitchFamily="34" charset="0"/>
                <a:ea typeface="Verdana" panose="020B0604030504040204" pitchFamily="34" charset="0"/>
                <a:cs typeface="Verdana" panose="020B0604030504040204" pitchFamily="34" charset="0"/>
              </a:rPr>
              <a:t>manera muy eficiente contra golpes, vibraciones y movimientos.</a:t>
            </a:r>
            <a:endParaRPr lang="es-MX" sz="1200" dirty="0">
              <a:effectLst/>
              <a:latin typeface="Verdana" panose="020B0604030504040204" pitchFamily="34" charset="0"/>
              <a:ea typeface="Verdana" panose="020B0604030504040204" pitchFamily="34" charset="0"/>
              <a:cs typeface="Verdana" panose="020B0604030504040204" pitchFamily="34" charset="0"/>
            </a:endParaRPr>
          </a:p>
          <a:p>
            <a:pPr algn="ctr"/>
            <a:endParaRPr lang="es-MX" sz="1200" b="1" dirty="0">
              <a:latin typeface="Times New Roman" panose="02020603050405020304" pitchFamily="18" charset="0"/>
              <a:cs typeface="Times New Roman" panose="02020603050405020304" pitchFamily="18" charset="0"/>
            </a:endParaRPr>
          </a:p>
          <a:p>
            <a:pPr algn="ctr"/>
            <a:endParaRPr lang="es-MX" sz="3000" b="1" i="0" dirty="0">
              <a:solidFill>
                <a:srgbClr val="050505"/>
              </a:solidFill>
              <a:effectLst/>
              <a:latin typeface="Times New Roman" panose="02020603050405020304" pitchFamily="18" charset="0"/>
              <a:cs typeface="Times New Roman" panose="02020603050405020304" pitchFamily="18" charset="0"/>
            </a:endParaRPr>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 name="Imagen 15">
            <a:extLst>
              <a:ext uri="{FF2B5EF4-FFF2-40B4-BE49-F238E27FC236}">
                <a16:creationId xmlns:a16="http://schemas.microsoft.com/office/drawing/2014/main" id="{8B9E4E05-7F83-41C3-A803-5D15A924E7E4}"/>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8386667" y="-96188"/>
            <a:ext cx="2574823" cy="1544894"/>
          </a:xfrm>
          <a:prstGeom prst="rect">
            <a:avLst/>
          </a:prstGeom>
        </p:spPr>
      </p:pic>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pic>
        <p:nvPicPr>
          <p:cNvPr id="14" name="Image 40">
            <a:extLst>
              <a:ext uri="{FF2B5EF4-FFF2-40B4-BE49-F238E27FC236}">
                <a16:creationId xmlns:a16="http://schemas.microsoft.com/office/drawing/2014/main" id="{6C2DA3BE-02CE-4323-BB86-A7191B06DD29}"/>
              </a:ext>
            </a:extLst>
          </p:cNvPr>
          <p:cNvPicPr/>
          <p:nvPr/>
        </p:nvPicPr>
        <p:blipFill>
          <a:blip r:embed="rId6" cstate="print"/>
          <a:stretch>
            <a:fillRect/>
          </a:stretch>
        </p:blipFill>
        <p:spPr>
          <a:xfrm>
            <a:off x="-405462" y="1573099"/>
            <a:ext cx="5532120" cy="5256530"/>
          </a:xfrm>
          <a:prstGeom prst="rect">
            <a:avLst/>
          </a:prstGeom>
        </p:spPr>
      </p:pic>
      <p:pic>
        <p:nvPicPr>
          <p:cNvPr id="21" name="Imagen 20">
            <a:extLst>
              <a:ext uri="{FF2B5EF4-FFF2-40B4-BE49-F238E27FC236}">
                <a16:creationId xmlns:a16="http://schemas.microsoft.com/office/drawing/2014/main" id="{EF76415C-5C2E-4149-A04B-868529C9C04C}"/>
              </a:ext>
            </a:extLst>
          </p:cNvPr>
          <p:cNvPicPr>
            <a:picLocks noChangeAspect="1"/>
          </p:cNvPicPr>
          <p:nvPr/>
        </p:nvPicPr>
        <p:blipFill>
          <a:blip r:embed="rId7"/>
          <a:stretch>
            <a:fillRect/>
          </a:stretch>
        </p:blipFill>
        <p:spPr>
          <a:xfrm>
            <a:off x="4772341" y="2944997"/>
            <a:ext cx="4267570" cy="1456621"/>
          </a:xfrm>
          <a:prstGeom prst="rect">
            <a:avLst/>
          </a:prstGeom>
        </p:spPr>
      </p:pic>
    </p:spTree>
    <p:extLst>
      <p:ext uri="{BB962C8B-B14F-4D97-AF65-F5344CB8AC3E}">
        <p14:creationId xmlns:p14="http://schemas.microsoft.com/office/powerpoint/2010/main" val="36975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1225224" y="447150"/>
            <a:ext cx="8519728" cy="2816412"/>
          </a:xfrm>
          <a:prstGeom prst="rect">
            <a:avLst/>
          </a:prstGeom>
          <a:noFill/>
        </p:spPr>
        <p:txBody>
          <a:bodyPr wrap="square">
            <a:spAutoFit/>
          </a:bodyPr>
          <a:lstStyle/>
          <a:p>
            <a:pPr algn="ctr"/>
            <a:r>
              <a:rPr lang="es-MX" sz="3000" b="1" i="0" dirty="0">
                <a:solidFill>
                  <a:srgbClr val="050505"/>
                </a:solidFill>
                <a:effectLst/>
                <a:latin typeface="Times New Roman" panose="02020603050405020304" pitchFamily="18" charset="0"/>
                <a:cs typeface="Times New Roman" panose="02020603050405020304" pitchFamily="18" charset="0"/>
              </a:rPr>
              <a:t> </a:t>
            </a:r>
            <a:r>
              <a:rPr lang="es-MX" sz="3000" b="1" i="0" dirty="0">
                <a:solidFill>
                  <a:schemeClr val="accent1">
                    <a:lumMod val="50000"/>
                  </a:schemeClr>
                </a:solidFill>
                <a:effectLst/>
                <a:latin typeface="Times New Roman" panose="02020603050405020304" pitchFamily="18" charset="0"/>
                <a:cs typeface="Times New Roman" panose="02020603050405020304" pitchFamily="18" charset="0"/>
              </a:rPr>
              <a:t>Poliburbujas</a:t>
            </a:r>
            <a:r>
              <a:rPr lang="es-MX" sz="3000" b="1" dirty="0">
                <a:solidFill>
                  <a:schemeClr val="accent1">
                    <a:lumMod val="50000"/>
                  </a:schemeClr>
                </a:solidFill>
                <a:latin typeface="Times New Roman" panose="02020603050405020304" pitchFamily="18" charset="0"/>
                <a:cs typeface="Times New Roman" panose="02020603050405020304" pitchFamily="18" charset="0"/>
              </a:rPr>
              <a:t> marca Fioripack</a:t>
            </a:r>
          </a:p>
          <a:p>
            <a:pPr algn="ctr"/>
            <a:endParaRPr lang="es-MX" sz="1200" b="1" dirty="0">
              <a:latin typeface="Times New Roman" panose="02020603050405020304" pitchFamily="18" charset="0"/>
              <a:cs typeface="Times New Roman" panose="02020603050405020304" pitchFamily="18" charset="0"/>
            </a:endParaRPr>
          </a:p>
          <a:p>
            <a:pPr marL="414020" algn="just">
              <a:lnSpc>
                <a:spcPct val="100000"/>
              </a:lnSpc>
              <a:spcBef>
                <a:spcPts val="535"/>
              </a:spcBef>
              <a:spcAft>
                <a:spcPts val="0"/>
              </a:spcAft>
            </a:pPr>
            <a:r>
              <a:rPr lang="es-ES" sz="1200" b="1" dirty="0">
                <a:latin typeface="Tahoma" panose="020B0604030504040204" pitchFamily="34" charset="0"/>
                <a:ea typeface="Verdana" panose="020B0604030504040204" pitchFamily="34" charset="0"/>
                <a:cs typeface="Verdana" panose="020B0604030504040204" pitchFamily="34" charset="0"/>
              </a:rPr>
              <a:t>Poliburbuja</a:t>
            </a:r>
            <a:r>
              <a:rPr lang="es-ES" sz="1200" b="1" dirty="0">
                <a:effectLst/>
                <a:latin typeface="Tahoma" panose="020B0604030504040204" pitchFamily="34" charset="0"/>
                <a:ea typeface="Verdana" panose="020B0604030504040204" pitchFamily="34" charset="0"/>
                <a:cs typeface="Verdana" panose="020B0604030504040204" pitchFamily="34" charset="0"/>
              </a:rPr>
              <a:t> </a:t>
            </a:r>
            <a:r>
              <a:rPr lang="es-ES" sz="1200" b="1" dirty="0">
                <a:latin typeface="Tahoma" panose="020B0604030504040204" pitchFamily="34" charset="0"/>
                <a:ea typeface="Verdana" panose="020B0604030504040204" pitchFamily="34" charset="0"/>
                <a:cs typeface="Verdana" panose="020B0604030504040204" pitchFamily="34" charset="0"/>
              </a:rPr>
              <a:t>antiestática</a:t>
            </a:r>
            <a:r>
              <a:rPr lang="es-ES" sz="1200" b="1" dirty="0">
                <a:effectLst/>
                <a:latin typeface="Tahoma" panose="020B0604030504040204" pitchFamily="34" charset="0"/>
                <a:ea typeface="Verdana" panose="020B0604030504040204" pitchFamily="34" charset="0"/>
                <a:cs typeface="Verdana" panose="020B0604030504040204" pitchFamily="34" charset="0"/>
              </a:rPr>
              <a:t> 1/2 y 3/16</a:t>
            </a:r>
            <a:r>
              <a:rPr lang="es-ES" sz="1200" b="1" dirty="0">
                <a:latin typeface="Tahoma" panose="020B0604030504040204" pitchFamily="34" charset="0"/>
                <a:ea typeface="Verdana" panose="020B0604030504040204" pitchFamily="34" charset="0"/>
                <a:cs typeface="Verdana" panose="020B0604030504040204" pitchFamily="34" charset="0"/>
              </a:rPr>
              <a:t>:</a:t>
            </a:r>
          </a:p>
          <a:p>
            <a:pPr marL="414020" algn="just">
              <a:lnSpc>
                <a:spcPct val="100000"/>
              </a:lnSpc>
              <a:spcBef>
                <a:spcPts val="535"/>
              </a:spcBef>
              <a:spcAft>
                <a:spcPts val="0"/>
              </a:spcAft>
            </a:pPr>
            <a:endParaRPr lang="es-ES" sz="1200" b="1" dirty="0">
              <a:effectLst/>
              <a:latin typeface="Times New Roman" panose="02020603050405020304" pitchFamily="18" charset="0"/>
              <a:ea typeface="Verdana" panose="020B0604030504040204" pitchFamily="34" charset="0"/>
              <a:cs typeface="Times New Roman" panose="02020603050405020304" pitchFamily="18" charset="0"/>
            </a:endParaRPr>
          </a:p>
          <a:p>
            <a:pPr marL="936625" marR="605790">
              <a:lnSpc>
                <a:spcPct val="102000"/>
              </a:lnSpc>
              <a:spcAft>
                <a:spcPts val="0"/>
              </a:spcAft>
            </a:pP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Cuenta</a:t>
            </a:r>
            <a:r>
              <a:rPr lang="es-ES" sz="1300" spc="-15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con</a:t>
            </a:r>
            <a:r>
              <a:rPr lang="es-ES" sz="1300" spc="-15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una</a:t>
            </a:r>
            <a:r>
              <a:rPr lang="es-ES" sz="1300" spc="-15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barrera</a:t>
            </a:r>
            <a:r>
              <a:rPr lang="es-ES" sz="1300" spc="-15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de</a:t>
            </a:r>
            <a:r>
              <a:rPr lang="es-ES" sz="1300" spc="-15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protección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que</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evita</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la</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electricidad</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estática</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en</a:t>
            </a:r>
            <a:r>
              <a:rPr lang="es-ES" sz="1300" spc="-4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sus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productos.</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Este</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tipo</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de</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empaque </a:t>
            </a:r>
            <a:r>
              <a:rPr lang="es-ES" sz="1300" spc="-30" dirty="0">
                <a:effectLst/>
                <a:latin typeface="Times New Roman" panose="02020603050405020304" pitchFamily="18" charset="0"/>
                <a:ea typeface="Verdana" panose="020B0604030504040204" pitchFamily="34" charset="0"/>
                <a:cs typeface="Times New Roman" panose="02020603050405020304" pitchFamily="18" charset="0"/>
              </a:rPr>
              <a:t>suele</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30" dirty="0">
                <a:effectLst/>
                <a:latin typeface="Times New Roman" panose="02020603050405020304" pitchFamily="18" charset="0"/>
                <a:ea typeface="Verdana" panose="020B0604030504040204" pitchFamily="34" charset="0"/>
                <a:cs typeface="Times New Roman" panose="02020603050405020304" pitchFamily="18" charset="0"/>
              </a:rPr>
              <a:t>utilizarse</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30" dirty="0">
                <a:effectLst/>
                <a:latin typeface="Times New Roman" panose="02020603050405020304" pitchFamily="18" charset="0"/>
                <a:ea typeface="Verdana" panose="020B0604030504040204" pitchFamily="34" charset="0"/>
                <a:cs typeface="Times New Roman" panose="02020603050405020304" pitchFamily="18" charset="0"/>
              </a:rPr>
              <a:t>para</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30" dirty="0">
                <a:effectLst/>
                <a:latin typeface="Times New Roman" panose="02020603050405020304" pitchFamily="18" charset="0"/>
                <a:ea typeface="Verdana" panose="020B0604030504040204" pitchFamily="34" charset="0"/>
                <a:cs typeface="Times New Roman" panose="02020603050405020304" pitchFamily="18" charset="0"/>
              </a:rPr>
              <a:t>productos</a:t>
            </a:r>
            <a:r>
              <a:rPr lang="es-MX" sz="1300" dirty="0">
                <a:latin typeface="Times New Roman" panose="02020603050405020304" pitchFamily="18" charset="0"/>
                <a:ea typeface="Verdana" panose="020B0604030504040204" pitchFamily="34" charset="0"/>
                <a:cs typeface="Times New Roman" panose="02020603050405020304" pitchFamily="18" charset="0"/>
              </a:rPr>
              <a:t>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como</a:t>
            </a:r>
            <a:r>
              <a:rPr lang="es-ES" sz="1300" spc="-170"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spc="-20" dirty="0">
                <a:effectLst/>
                <a:latin typeface="Times New Roman" panose="02020603050405020304" pitchFamily="18" charset="0"/>
                <a:ea typeface="Verdana" panose="020B0604030504040204" pitchFamily="34" charset="0"/>
                <a:cs typeface="Times New Roman" panose="02020603050405020304" pitchFamily="18" charset="0"/>
              </a:rPr>
              <a:t>electrónicos,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maquinaria,</a:t>
            </a:r>
            <a:r>
              <a:rPr lang="es-ES" sz="1300" spc="-11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controles,</a:t>
            </a:r>
            <a:r>
              <a:rPr lang="es-ES" sz="1300" spc="-115" dirty="0">
                <a:effectLst/>
                <a:latin typeface="Times New Roman" panose="02020603050405020304" pitchFamily="18" charset="0"/>
                <a:ea typeface="Verdana" panose="020B0604030504040204" pitchFamily="34" charset="0"/>
                <a:cs typeface="Times New Roman" panose="02020603050405020304" pitchFamily="18" charset="0"/>
              </a:rPr>
              <a:t> </a:t>
            </a:r>
            <a:r>
              <a:rPr lang="es-ES" sz="1300" dirty="0">
                <a:effectLst/>
                <a:latin typeface="Times New Roman" panose="02020603050405020304" pitchFamily="18" charset="0"/>
                <a:ea typeface="Verdana" panose="020B0604030504040204" pitchFamily="34" charset="0"/>
                <a:cs typeface="Times New Roman" panose="02020603050405020304" pitchFamily="18" charset="0"/>
              </a:rPr>
              <a:t>etc.</a:t>
            </a:r>
            <a:endParaRPr lang="es-MX" sz="1300" dirty="0">
              <a:effectLst/>
              <a:latin typeface="Times New Roman" panose="02020603050405020304" pitchFamily="18" charset="0"/>
              <a:ea typeface="Verdana" panose="020B0604030504040204" pitchFamily="34" charset="0"/>
              <a:cs typeface="Times New Roman" panose="02020603050405020304" pitchFamily="18" charset="0"/>
            </a:endParaRPr>
          </a:p>
          <a:p>
            <a:r>
              <a:rPr lang="es-ES" sz="1800" i="0" dirty="0">
                <a:effectLst/>
                <a:latin typeface="Trebuchet MS" panose="020B0603020202020204" pitchFamily="34" charset="0"/>
                <a:ea typeface="Palatino Linotype" panose="02040502050505030304" pitchFamily="18" charset="0"/>
                <a:cs typeface="Palatino Linotype" panose="02040502050505030304" pitchFamily="18" charset="0"/>
              </a:rPr>
              <a:t> </a:t>
            </a:r>
            <a:endParaRPr lang="es-MX" sz="1800" i="1"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414020" algn="just">
              <a:lnSpc>
                <a:spcPct val="100000"/>
              </a:lnSpc>
              <a:spcBef>
                <a:spcPts val="535"/>
              </a:spcBef>
              <a:spcAft>
                <a:spcPts val="0"/>
              </a:spcAft>
            </a:pPr>
            <a:r>
              <a:rPr lang="es-ES" sz="1200" dirty="0">
                <a:effectLst/>
                <a:latin typeface="Tahoma" panose="020B0604030504040204" pitchFamily="34" charset="0"/>
                <a:ea typeface="Verdana" panose="020B0604030504040204" pitchFamily="34" charset="0"/>
                <a:cs typeface="Verdana" panose="020B0604030504040204" pitchFamily="34" charset="0"/>
              </a:rPr>
              <a:t>.</a:t>
            </a:r>
            <a:endParaRPr lang="es-MX" sz="1200" dirty="0">
              <a:effectLst/>
              <a:latin typeface="Verdana" panose="020B0604030504040204" pitchFamily="34" charset="0"/>
              <a:ea typeface="Verdana" panose="020B0604030504040204" pitchFamily="34" charset="0"/>
              <a:cs typeface="Verdana" panose="020B0604030504040204" pitchFamily="34" charset="0"/>
            </a:endParaRPr>
          </a:p>
          <a:p>
            <a:pPr algn="ctr"/>
            <a:endParaRPr lang="es-MX" sz="1200" b="1" dirty="0">
              <a:latin typeface="Times New Roman" panose="02020603050405020304" pitchFamily="18" charset="0"/>
              <a:cs typeface="Times New Roman" panose="02020603050405020304" pitchFamily="18" charset="0"/>
            </a:endParaRPr>
          </a:p>
          <a:p>
            <a:pPr algn="ctr"/>
            <a:endParaRPr lang="es-MX" sz="3000" b="1" i="0" dirty="0">
              <a:solidFill>
                <a:srgbClr val="050505"/>
              </a:solidFill>
              <a:effectLst/>
              <a:latin typeface="Times New Roman" panose="02020603050405020304" pitchFamily="18" charset="0"/>
              <a:cs typeface="Times New Roman" panose="02020603050405020304" pitchFamily="18" charset="0"/>
            </a:endParaRPr>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pic>
        <p:nvPicPr>
          <p:cNvPr id="4" name="Imagen 3">
            <a:extLst>
              <a:ext uri="{FF2B5EF4-FFF2-40B4-BE49-F238E27FC236}">
                <a16:creationId xmlns:a16="http://schemas.microsoft.com/office/drawing/2014/main" id="{735A1048-72BF-418B-A75C-78375F73284D}"/>
              </a:ext>
            </a:extLst>
          </p:cNvPr>
          <p:cNvPicPr>
            <a:picLocks noChangeAspect="1"/>
          </p:cNvPicPr>
          <p:nvPr/>
        </p:nvPicPr>
        <p:blipFill>
          <a:blip r:embed="rId6"/>
          <a:stretch>
            <a:fillRect/>
          </a:stretch>
        </p:blipFill>
        <p:spPr>
          <a:xfrm>
            <a:off x="4600731" y="3105405"/>
            <a:ext cx="4244708" cy="838273"/>
          </a:xfrm>
          <a:prstGeom prst="rect">
            <a:avLst/>
          </a:prstGeom>
        </p:spPr>
      </p:pic>
      <p:pic>
        <p:nvPicPr>
          <p:cNvPr id="15" name="Image 99">
            <a:extLst>
              <a:ext uri="{FF2B5EF4-FFF2-40B4-BE49-F238E27FC236}">
                <a16:creationId xmlns:a16="http://schemas.microsoft.com/office/drawing/2014/main" id="{0BB5C285-31DB-4458-9B4E-7D49C126BE9D}"/>
              </a:ext>
            </a:extLst>
          </p:cNvPr>
          <p:cNvPicPr/>
          <p:nvPr/>
        </p:nvPicPr>
        <p:blipFill>
          <a:blip r:embed="rId7" cstate="print"/>
          <a:stretch>
            <a:fillRect/>
          </a:stretch>
        </p:blipFill>
        <p:spPr>
          <a:xfrm>
            <a:off x="278567" y="2138432"/>
            <a:ext cx="4655820" cy="4123690"/>
          </a:xfrm>
          <a:prstGeom prst="rect">
            <a:avLst/>
          </a:prstGeom>
        </p:spPr>
      </p:pic>
    </p:spTree>
    <p:extLst>
      <p:ext uri="{BB962C8B-B14F-4D97-AF65-F5344CB8AC3E}">
        <p14:creationId xmlns:p14="http://schemas.microsoft.com/office/powerpoint/2010/main" val="127038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5">
            <a:extLst>
              <a:ext uri="{FF2B5EF4-FFF2-40B4-BE49-F238E27FC236}">
                <a16:creationId xmlns:a16="http://schemas.microsoft.com/office/drawing/2014/main" id="{A1B35049-DE3E-4573-A29C-5094B5D52F4E}"/>
              </a:ext>
            </a:extLst>
          </p:cNvPr>
          <p:cNvSpPr>
            <a:spLocks noChangeArrowheads="1"/>
          </p:cNvSpPr>
          <p:nvPr/>
        </p:nvSpPr>
        <p:spPr bwMode="auto">
          <a:xfrm>
            <a:off x="550592" y="1012631"/>
            <a:ext cx="100007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sz="1200" b="1" u="sng" dirty="0">
              <a:solidFill>
                <a:srgbClr val="1F3864"/>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2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4" name="CuadroTexto 13">
            <a:extLst>
              <a:ext uri="{FF2B5EF4-FFF2-40B4-BE49-F238E27FC236}">
                <a16:creationId xmlns:a16="http://schemas.microsoft.com/office/drawing/2014/main" id="{3F1D9F95-A34E-4D4A-86EB-65A317298FB9}"/>
              </a:ext>
            </a:extLst>
          </p:cNvPr>
          <p:cNvSpPr txBox="1"/>
          <p:nvPr/>
        </p:nvSpPr>
        <p:spPr>
          <a:xfrm>
            <a:off x="549225" y="561225"/>
            <a:ext cx="9016779" cy="5211683"/>
          </a:xfrm>
          <a:prstGeom prst="rect">
            <a:avLst/>
          </a:prstGeom>
          <a:noFill/>
        </p:spPr>
        <p:txBody>
          <a:bodyPr wrap="square">
            <a:spAutoFit/>
          </a:bodyPr>
          <a:lstStyle/>
          <a:p>
            <a:pPr algn="ctr"/>
            <a:r>
              <a:rPr lang="es-MX" sz="1800" b="1" u="sng" spc="-30" dirty="0">
                <a:solidFill>
                  <a:srgbClr val="1F3864"/>
                </a:solidFill>
                <a:effectLst/>
                <a:latin typeface="Calibri Light" panose="020F0302020204030204" pitchFamily="34" charset="0"/>
                <a:ea typeface="Times New Roman" panose="02020603050405020304" pitchFamily="18" charset="0"/>
              </a:rPr>
              <a:t>CINTA EMPAQUE HOT MELT TIPO 500 MARCA NAVITEK :</a:t>
            </a:r>
            <a:endParaRPr lang="es-MX" sz="3600" b="1" dirty="0">
              <a:effectLst/>
              <a:latin typeface="Times New Roman" panose="02020603050405020304" pitchFamily="18" charset="0"/>
              <a:ea typeface="Times New Roman" panose="02020603050405020304" pitchFamily="18" charset="0"/>
            </a:endParaRPr>
          </a:p>
          <a:p>
            <a:pPr algn="just"/>
            <a:r>
              <a:rPr lang="es-MX" sz="1800" b="0" dirty="0">
                <a:effectLst/>
                <a:latin typeface="Calibri Light" panose="020F0302020204030204" pitchFamily="34" charset="0"/>
                <a:ea typeface="Times New Roman" panose="02020603050405020304" pitchFamily="18" charset="0"/>
              </a:rPr>
              <a:t>Cintas de polipropileno biorentado que otorga a la cinta gran resistencia a la tensión y a la rotura, con adhesivo HOT-MELT sensible a la presión que otorga una alta resistencia y confiabilidad. Es excelente para el cerrado de cajas de varias calidades de corrugado y liners de cartón. El adhesivo es amable con el medio ambiente ya que no contiene disolventes y puede ser aplicado en un amplio rango de condiciones climáticas y no compromete la integridad del empaque y de sus productos.</a:t>
            </a:r>
          </a:p>
          <a:p>
            <a:pPr algn="just"/>
            <a:endParaRPr lang="es-MX" dirty="0">
              <a:latin typeface="Calibri Light" panose="020F0302020204030204" pitchFamily="34" charset="0"/>
              <a:ea typeface="Times New Roman" panose="02020603050405020304" pitchFamily="18" charset="0"/>
            </a:endParaRPr>
          </a:p>
          <a:p>
            <a:pPr algn="just"/>
            <a:endParaRPr lang="es-MX" dirty="0">
              <a:latin typeface="Calibri Light" panose="020F0302020204030204" pitchFamily="34" charset="0"/>
              <a:ea typeface="Times New Roman" panose="02020603050405020304" pitchFamily="18" charset="0"/>
            </a:endParaRPr>
          </a:p>
          <a:p>
            <a:pPr algn="just"/>
            <a:endParaRPr lang="es-MX" dirty="0">
              <a:latin typeface="Calibri Light" panose="020F0302020204030204" pitchFamily="34" charset="0"/>
              <a:ea typeface="Times New Roman" panose="02020603050405020304" pitchFamily="18" charset="0"/>
            </a:endParaRPr>
          </a:p>
          <a:p>
            <a:pPr algn="just"/>
            <a:endParaRPr lang="es-MX" sz="3600" dirty="0">
              <a:effectLst/>
              <a:latin typeface="Calibri Light" panose="020F0302020204030204" pitchFamily="34" charset="0"/>
              <a:ea typeface="Times New Roman" panose="02020603050405020304" pitchFamily="18" charset="0"/>
            </a:endParaRPr>
          </a:p>
          <a:p>
            <a:pPr algn="just">
              <a:tabLst>
                <a:tab pos="632460" algn="l"/>
              </a:tabLst>
            </a:pPr>
            <a:r>
              <a:rPr lang="es-MX" sz="1800" b="1" u="sng" dirty="0">
                <a:effectLst/>
                <a:latin typeface="Calibri Light" panose="020F0302020204030204" pitchFamily="34" charset="0"/>
                <a:ea typeface="Times New Roman" panose="02020603050405020304" pitchFamily="18" charset="0"/>
              </a:rPr>
              <a:t>Medidas Disponibles:</a:t>
            </a:r>
            <a:endParaRPr lang="es-MX" sz="3600" b="1" u="sng" dirty="0">
              <a:effectLst/>
              <a:latin typeface="Times New Roman" panose="02020603050405020304" pitchFamily="18" charset="0"/>
              <a:ea typeface="Times New Roman" panose="02020603050405020304" pitchFamily="18" charset="0"/>
            </a:endParaRPr>
          </a:p>
          <a:p>
            <a:pPr algn="just">
              <a:spcAft>
                <a:spcPts val="1560"/>
              </a:spcAft>
            </a:pPr>
            <a:r>
              <a:rPr lang="es-MX" sz="1800" dirty="0">
                <a:effectLst/>
                <a:latin typeface="Calibri Light" panose="020F0302020204030204" pitchFamily="34" charset="0"/>
                <a:ea typeface="Times New Roman" panose="02020603050405020304" pitchFamily="18" charset="0"/>
              </a:rPr>
              <a:t>​Ancho: 48mm / 72mm / 144mm</a:t>
            </a:r>
            <a:endParaRPr lang="es-MX" sz="1800" dirty="0">
              <a:effectLst/>
              <a:latin typeface="Times New Roman" panose="02020603050405020304" pitchFamily="18" charset="0"/>
              <a:ea typeface="Times New Roman" panose="02020603050405020304" pitchFamily="18" charset="0"/>
            </a:endParaRPr>
          </a:p>
          <a:p>
            <a:pPr algn="just">
              <a:spcAft>
                <a:spcPts val="1560"/>
              </a:spcAft>
            </a:pPr>
            <a:r>
              <a:rPr lang="es-MX" sz="1800" b="1" u="sng" dirty="0">
                <a:effectLst/>
                <a:latin typeface="Calibri Light" panose="020F0302020204030204" pitchFamily="34" charset="0"/>
                <a:ea typeface="Times New Roman" panose="02020603050405020304" pitchFamily="18" charset="0"/>
              </a:rPr>
              <a:t>Largo: </a:t>
            </a:r>
            <a:r>
              <a:rPr lang="es-MX" sz="1800" dirty="0">
                <a:effectLst/>
                <a:latin typeface="Calibri Light" panose="020F0302020204030204" pitchFamily="34" charset="0"/>
                <a:ea typeface="Times New Roman" panose="02020603050405020304" pitchFamily="18" charset="0"/>
              </a:rPr>
              <a:t>50m / 100m / 150m / 910m</a:t>
            </a:r>
            <a:endParaRPr lang="es-MX" sz="1800" dirty="0">
              <a:effectLst/>
              <a:latin typeface="Times New Roman" panose="02020603050405020304" pitchFamily="18" charset="0"/>
              <a:ea typeface="Times New Roman" panose="02020603050405020304" pitchFamily="18" charset="0"/>
            </a:endParaRPr>
          </a:p>
          <a:p>
            <a:pPr algn="just"/>
            <a:r>
              <a:rPr lang="es-MX" sz="1800" b="1" u="sng" spc="-30" dirty="0">
                <a:effectLst/>
                <a:latin typeface="Calibri Light" panose="020F0302020204030204" pitchFamily="34" charset="0"/>
                <a:ea typeface="Times New Roman" panose="02020603050405020304" pitchFamily="18" charset="0"/>
              </a:rPr>
              <a:t>Presentación:</a:t>
            </a:r>
            <a:endParaRPr lang="es-MX" sz="3600" b="1" dirty="0">
              <a:effectLst/>
              <a:latin typeface="Times New Roman" panose="02020603050405020304" pitchFamily="18" charset="0"/>
              <a:ea typeface="Times New Roman" panose="02020603050405020304" pitchFamily="18" charset="0"/>
            </a:endParaRPr>
          </a:p>
          <a:p>
            <a:pPr algn="just"/>
            <a:r>
              <a:rPr lang="es-MX" sz="1800" b="0" spc="-30" dirty="0">
                <a:effectLst/>
                <a:latin typeface="Calibri Light" panose="020F0302020204030204" pitchFamily="34" charset="0"/>
                <a:ea typeface="Times New Roman" panose="02020603050405020304" pitchFamily="18" charset="0"/>
              </a:rPr>
              <a:t>Cinta transparente / Cinta canela</a:t>
            </a:r>
            <a:endParaRPr lang="es-MX" sz="3600" b="1" dirty="0">
              <a:effectLst/>
              <a:latin typeface="Times New Roman" panose="02020603050405020304" pitchFamily="18" charset="0"/>
              <a:ea typeface="Times New Roman" panose="02020603050405020304" pitchFamily="18" charset="0"/>
            </a:endParaRPr>
          </a:p>
        </p:txBody>
      </p:sp>
      <p:pic>
        <p:nvPicPr>
          <p:cNvPr id="16" name="Imagen 15">
            <a:extLst>
              <a:ext uri="{FF2B5EF4-FFF2-40B4-BE49-F238E27FC236}">
                <a16:creationId xmlns:a16="http://schemas.microsoft.com/office/drawing/2014/main" id="{E4F6BF4D-4545-4BDE-826F-0287BFFA5F1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6829" y="2598530"/>
            <a:ext cx="4847598" cy="3507249"/>
          </a:xfrm>
          <a:prstGeom prst="rect">
            <a:avLst/>
          </a:prstGeom>
          <a:noFill/>
          <a:ln>
            <a:noFill/>
          </a:ln>
          <a:effectLst>
            <a:innerShdw blurRad="63500" dist="50800" dir="2700000">
              <a:schemeClr val="accent1">
                <a:lumMod val="50000"/>
                <a:alpha val="50000"/>
              </a:schemeClr>
            </a:innerShdw>
          </a:effectLst>
        </p:spPr>
      </p:pic>
    </p:spTree>
    <p:extLst>
      <p:ext uri="{BB962C8B-B14F-4D97-AF65-F5344CB8AC3E}">
        <p14:creationId xmlns:p14="http://schemas.microsoft.com/office/powerpoint/2010/main" val="9029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2">
            <a:extLst>
              <a:ext uri="{FF2B5EF4-FFF2-40B4-BE49-F238E27FC236}">
                <a16:creationId xmlns:a16="http://schemas.microsoft.com/office/drawing/2014/main" id="{E3E1F59A-6517-434B-BCA1-2420EAF27F1B}"/>
              </a:ext>
            </a:extLst>
          </p:cNvPr>
          <p:cNvSpPr>
            <a:spLocks noChangeArrowheads="1"/>
          </p:cNvSpPr>
          <p:nvPr/>
        </p:nvSpPr>
        <p:spPr bwMode="auto">
          <a:xfrm>
            <a:off x="993015" y="632302"/>
            <a:ext cx="8367553" cy="281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500" b="1" i="0" u="sng" strike="noStrike" cap="none" normalizeH="0" baseline="0" dirty="0">
                <a:ln>
                  <a:noFill/>
                </a:ln>
                <a:solidFill>
                  <a:srgbClr val="1F3864"/>
                </a:solidFill>
                <a:effectLst/>
                <a:latin typeface="Calibri Light" panose="020F0302020204030204" pitchFamily="34" charset="0"/>
                <a:ea typeface="Times New Roman" panose="02020603050405020304" pitchFamily="18" charset="0"/>
                <a:cs typeface="Calibri Light" panose="020F0302020204030204" pitchFamily="34" charset="0"/>
              </a:rPr>
              <a:t>MASKING TAPE TIPO 125 </a:t>
            </a:r>
            <a:r>
              <a:rPr kumimoji="0" lang="es-MX" altLang="es-MX" sz="25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rPr>
              <a:t>MARCA NAVITEK:</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500" b="1" i="0" u="sng" strike="noStrike" cap="none" normalizeH="0" baseline="0" dirty="0">
              <a:ln>
                <a:noFill/>
              </a:ln>
              <a:solidFill>
                <a:srgbClr val="1F3864"/>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mj-lt"/>
                <a:ea typeface="Times New Roman" panose="02020603050405020304" pitchFamily="18" charset="0"/>
                <a:cs typeface="Calibri Light" panose="020F0302020204030204" pitchFamily="34" charset="0"/>
              </a:rPr>
              <a:t>Cinta desarrollada con un adhesivo sensible a la presión -hule/resina y un respaldo de papel crepado, para usos generales no críticos. Su buena conformabilidad y flexibilidad facilita su aplicación sobre distintas superficies.</a:t>
            </a:r>
            <a:endParaRPr kumimoji="0" lang="es-MX" altLang="es-MX"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14" name="Imagen 13">
            <a:extLst>
              <a:ext uri="{FF2B5EF4-FFF2-40B4-BE49-F238E27FC236}">
                <a16:creationId xmlns:a16="http://schemas.microsoft.com/office/drawing/2014/main" id="{52767BF9-60A4-4BCE-A077-AC6B53DF9CF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1235" y="2759892"/>
            <a:ext cx="4220365" cy="3229453"/>
          </a:xfrm>
          <a:prstGeom prst="rect">
            <a:avLst/>
          </a:prstGeom>
          <a:noFill/>
          <a:ln>
            <a:noFill/>
          </a:ln>
          <a:effectLst>
            <a:innerShdw blurRad="63500" dist="50800" dir="2700000">
              <a:schemeClr val="accent1">
                <a:lumMod val="50000"/>
                <a:alpha val="50000"/>
              </a:schemeClr>
            </a:innerShdw>
          </a:effectLst>
        </p:spPr>
      </p:pic>
      <p:sp>
        <p:nvSpPr>
          <p:cNvPr id="8" name="Rectangle 3">
            <a:extLst>
              <a:ext uri="{FF2B5EF4-FFF2-40B4-BE49-F238E27FC236}">
                <a16:creationId xmlns:a16="http://schemas.microsoft.com/office/drawing/2014/main" id="{5DDED5FE-B81E-4266-AF67-971A3FA623B3}"/>
              </a:ext>
            </a:extLst>
          </p:cNvPr>
          <p:cNvSpPr>
            <a:spLocks noChangeArrowheads="1"/>
          </p:cNvSpPr>
          <p:nvPr/>
        </p:nvSpPr>
        <p:spPr bwMode="auto">
          <a:xfrm>
            <a:off x="991648" y="632302"/>
            <a:ext cx="216597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sz="1200"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s-MX" altLang="es-MX" sz="1200" u="sng" dirty="0">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sz="1200"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s-MX" altLang="es-MX" sz="1200" u="sng" dirty="0">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s-MX" altLang="es-MX" u="sng" dirty="0">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s-MX" altLang="es-MX" u="sng" dirty="0">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s-MX" altLang="es-MX" u="sng" dirty="0">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s-MX" altLang="es-MX"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MX" altLang="es-MX" b="1"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Medidas Disponibles</a:t>
            </a:r>
            <a:r>
              <a:rPr kumimoji="0" lang="es-MX" altLang="es-MX" b="0" i="0" u="sng"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a:t>
            </a:r>
            <a:endParaRPr kumimoji="0" lang="es-MX" altLang="es-MX" b="0"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MX" altLang="es-MX"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12 mm X 50 m</a:t>
            </a:r>
            <a:endParaRPr kumimoji="0" lang="es-MX" altLang="es-MX"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MX" altLang="es-MX"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16 mm x 50 m</a:t>
            </a:r>
            <a:endParaRPr kumimoji="0" lang="es-MX" altLang="es-MX"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MX" altLang="es-MX"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24 mm x 50 m</a:t>
            </a:r>
            <a:endParaRPr kumimoji="0" lang="es-MX" altLang="es-MX"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MX" altLang="es-MX"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36 mm x 50 m</a:t>
            </a:r>
            <a:endParaRPr kumimoji="0" lang="es-MX" altLang="es-MX"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s-MX" altLang="es-MX"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48 mm x 50 m</a:t>
            </a:r>
            <a:endParaRPr kumimoji="0" lang="es-MX" altLang="es-MX"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41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6EB180E-1487-4E05-8155-C72A04A355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7713" y="3112740"/>
            <a:ext cx="3202855" cy="3069245"/>
          </a:xfrm>
          <a:prstGeom prst="rect">
            <a:avLst/>
          </a:prstGeom>
          <a:noFill/>
          <a:ln>
            <a:noFill/>
          </a:ln>
          <a:effectLst>
            <a:innerShdw blurRad="63500" dist="50800" dir="2700000">
              <a:schemeClr val="accent1">
                <a:lumMod val="50000"/>
                <a:alpha val="50000"/>
              </a:schemeClr>
            </a:innerShdw>
          </a:effectLst>
        </p:spPr>
      </p:pic>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sp>
        <p:nvSpPr>
          <p:cNvPr id="7" name="Rectangle 2">
            <a:extLst>
              <a:ext uri="{FF2B5EF4-FFF2-40B4-BE49-F238E27FC236}">
                <a16:creationId xmlns:a16="http://schemas.microsoft.com/office/drawing/2014/main" id="{E3E1F59A-6517-434B-BCA1-2420EAF27F1B}"/>
              </a:ext>
            </a:extLst>
          </p:cNvPr>
          <p:cNvSpPr>
            <a:spLocks noChangeArrowheads="1"/>
          </p:cNvSpPr>
          <p:nvPr/>
        </p:nvSpPr>
        <p:spPr bwMode="auto">
          <a:xfrm>
            <a:off x="993015" y="1571020"/>
            <a:ext cx="8367553" cy="93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altLang="es-MX"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789DC0DF-2A6D-4A7E-89DC-7A7B774BC79C}"/>
              </a:ext>
            </a:extLst>
          </p:cNvPr>
          <p:cNvSpPr txBox="1"/>
          <p:nvPr/>
        </p:nvSpPr>
        <p:spPr>
          <a:xfrm>
            <a:off x="991648" y="565252"/>
            <a:ext cx="8544020" cy="2523768"/>
          </a:xfrm>
          <a:prstGeom prst="rect">
            <a:avLst/>
          </a:prstGeom>
          <a:noFill/>
        </p:spPr>
        <p:txBody>
          <a:bodyPr wrap="square">
            <a:spAutoFit/>
          </a:bodyPr>
          <a:lstStyle/>
          <a:p>
            <a:pPr algn="ctr"/>
            <a:r>
              <a:rPr lang="es-MX" sz="2500" b="1" u="sng" spc="-30" dirty="0">
                <a:solidFill>
                  <a:srgbClr val="1F3864"/>
                </a:solidFill>
                <a:effectLst/>
                <a:latin typeface="Calibri Light" panose="020F0302020204030204" pitchFamily="34" charset="0"/>
                <a:ea typeface="Times New Roman" panose="02020603050405020304" pitchFamily="18" charset="0"/>
              </a:rPr>
              <a:t>CINTA EMPAQUE COMERCIAL TIPO 240 MARCA NAVITEK:</a:t>
            </a:r>
          </a:p>
          <a:p>
            <a:pPr algn="ctr"/>
            <a:endParaRPr lang="es-MX" sz="2500" b="1" dirty="0">
              <a:effectLst/>
              <a:latin typeface="Times New Roman" panose="02020603050405020304" pitchFamily="18" charset="0"/>
              <a:ea typeface="Times New Roman" panose="02020603050405020304" pitchFamily="18" charset="0"/>
            </a:endParaRPr>
          </a:p>
          <a:p>
            <a:pPr algn="just"/>
            <a:r>
              <a:rPr lang="es-MX" sz="1800" b="0" dirty="0">
                <a:effectLst/>
                <a:latin typeface="Calibri Light" panose="020F0302020204030204" pitchFamily="34" charset="0"/>
                <a:ea typeface="Times New Roman" panose="02020603050405020304" pitchFamily="18" charset="0"/>
              </a:rPr>
              <a:t>La cinta de empaque comercial tipo 240  es una cinta de grado económico con adhesivo acrílico base agua, ofrece versatilidad y excelente desempeño para satisfacer cualquier necesidad de empaque ligero, el adhesivo es amable con el medio ambiente, no contiene disolventes y puede ser aplicado en un amplio rango de condiciones climáticas, no cristaliza a bajas temperaturas y no se licúa a altas temperaturas, no compromete la integridad del empaque y de sus productos.</a:t>
            </a:r>
            <a:endParaRPr lang="es-MX" sz="3600" b="1" dirty="0">
              <a:effectLst/>
              <a:latin typeface="Times New Roman" panose="02020603050405020304" pitchFamily="18" charset="0"/>
              <a:ea typeface="Times New Roman" panose="02020603050405020304" pitchFamily="18" charset="0"/>
            </a:endParaRPr>
          </a:p>
        </p:txBody>
      </p:sp>
      <p:sp>
        <p:nvSpPr>
          <p:cNvPr id="15" name="CuadroTexto 14">
            <a:extLst>
              <a:ext uri="{FF2B5EF4-FFF2-40B4-BE49-F238E27FC236}">
                <a16:creationId xmlns:a16="http://schemas.microsoft.com/office/drawing/2014/main" id="{349D7BCA-BB39-441B-BA98-B6EFFD5BD3C8}"/>
              </a:ext>
            </a:extLst>
          </p:cNvPr>
          <p:cNvSpPr txBox="1"/>
          <p:nvPr/>
        </p:nvSpPr>
        <p:spPr>
          <a:xfrm>
            <a:off x="987672" y="3134872"/>
            <a:ext cx="6098650" cy="2479012"/>
          </a:xfrm>
          <a:prstGeom prst="rect">
            <a:avLst/>
          </a:prstGeom>
          <a:noFill/>
        </p:spPr>
        <p:txBody>
          <a:bodyPr wrap="square">
            <a:spAutoFit/>
          </a:bodyPr>
          <a:lstStyle/>
          <a:p>
            <a:pPr algn="just">
              <a:lnSpc>
                <a:spcPct val="107000"/>
              </a:lnSpc>
              <a:spcAft>
                <a:spcPts val="720"/>
              </a:spcAft>
            </a:pPr>
            <a:r>
              <a:rPr lang="es-MX" sz="1800" u="sng" dirty="0">
                <a:effectLst/>
                <a:latin typeface="Calibri Light" panose="020F0302020204030204" pitchFamily="34" charset="0"/>
                <a:ea typeface="Calibri" panose="020F0502020204030204" pitchFamily="34" charset="0"/>
                <a:cs typeface="Times New Roman" panose="02020603050405020304" pitchFamily="18" charset="0"/>
              </a:rPr>
              <a:t>Medidas Disponibles: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560"/>
              </a:spcAft>
            </a:pPr>
            <a:r>
              <a:rPr lang="es-MX" sz="1800" dirty="0">
                <a:effectLst/>
                <a:latin typeface="Calibri Light" panose="020F0302020204030204" pitchFamily="34" charset="0"/>
                <a:ea typeface="Times New Roman" panose="02020603050405020304" pitchFamily="18" charset="0"/>
              </a:rPr>
              <a:t>​Ancho:  36mm / 48mm / 72mm</a:t>
            </a:r>
            <a:endParaRPr lang="es-MX" sz="1800" dirty="0">
              <a:effectLst/>
              <a:latin typeface="Times New Roman" panose="02020603050405020304" pitchFamily="18" charset="0"/>
              <a:ea typeface="Times New Roman" panose="02020603050405020304" pitchFamily="18" charset="0"/>
            </a:endParaRPr>
          </a:p>
          <a:p>
            <a:pPr algn="just">
              <a:spcAft>
                <a:spcPts val="1560"/>
              </a:spcAft>
            </a:pPr>
            <a:r>
              <a:rPr lang="es-MX" sz="1800" dirty="0">
                <a:effectLst/>
                <a:latin typeface="Calibri Light" panose="020F0302020204030204" pitchFamily="34" charset="0"/>
                <a:ea typeface="Times New Roman" panose="02020603050405020304" pitchFamily="18" charset="0"/>
              </a:rPr>
              <a:t>Largo: 40m / 50m / 100m / 150m / 910m</a:t>
            </a:r>
            <a:endParaRPr lang="es-MX" sz="1800" dirty="0">
              <a:effectLst/>
              <a:latin typeface="Times New Roman" panose="02020603050405020304" pitchFamily="18" charset="0"/>
              <a:ea typeface="Times New Roman" panose="02020603050405020304" pitchFamily="18" charset="0"/>
            </a:endParaRPr>
          </a:p>
          <a:p>
            <a:pPr algn="just">
              <a:spcAft>
                <a:spcPts val="1560"/>
              </a:spcAft>
            </a:pPr>
            <a:r>
              <a:rPr lang="es-MX" sz="1800" dirty="0">
                <a:effectLst/>
                <a:latin typeface="Calibri Light" panose="020F0302020204030204" pitchFamily="34" charset="0"/>
                <a:ea typeface="Times New Roman" panose="02020603050405020304" pitchFamily="18" charset="0"/>
              </a:rPr>
              <a:t>Presentación: </a:t>
            </a:r>
            <a:r>
              <a:rPr lang="es-MX" dirty="0" err="1">
                <a:latin typeface="Calibri Light" panose="020F0302020204030204" pitchFamily="34" charset="0"/>
                <a:ea typeface="Times New Roman" panose="02020603050405020304" pitchFamily="18" charset="0"/>
              </a:rPr>
              <a:t>S</a:t>
            </a:r>
            <a:r>
              <a:rPr lang="es-MX" sz="1800" dirty="0" err="1">
                <a:effectLst/>
                <a:latin typeface="Calibri Light" panose="020F0302020204030204" pitchFamily="34" charset="0"/>
                <a:ea typeface="Times New Roman" panose="02020603050405020304" pitchFamily="18" charset="0"/>
              </a:rPr>
              <a:t>ixpack</a:t>
            </a:r>
            <a:endParaRPr lang="es-MX" sz="1800" dirty="0">
              <a:effectLst/>
              <a:latin typeface="Times New Roman" panose="02020603050405020304" pitchFamily="18" charset="0"/>
              <a:ea typeface="Times New Roman" panose="02020603050405020304" pitchFamily="18" charset="0"/>
            </a:endParaRPr>
          </a:p>
          <a:p>
            <a:pPr algn="just"/>
            <a:r>
              <a:rPr lang="es-MX" sz="1800" b="0" u="sng" spc="-30" dirty="0">
                <a:effectLst/>
                <a:latin typeface="Calibri Light" panose="020F0302020204030204" pitchFamily="34" charset="0"/>
                <a:ea typeface="Times New Roman" panose="02020603050405020304" pitchFamily="18" charset="0"/>
              </a:rPr>
              <a:t>Presentación:</a:t>
            </a:r>
            <a:endParaRPr lang="es-MX" sz="3600" b="1" dirty="0">
              <a:effectLst/>
              <a:latin typeface="Times New Roman" panose="02020603050405020304" pitchFamily="18" charset="0"/>
              <a:ea typeface="Times New Roman" panose="02020603050405020304" pitchFamily="18" charset="0"/>
            </a:endParaRPr>
          </a:p>
          <a:p>
            <a:pPr algn="just"/>
            <a:r>
              <a:rPr lang="es-MX" sz="1800" b="0" spc="-30" dirty="0">
                <a:effectLst/>
                <a:latin typeface="Calibri Light" panose="020F0302020204030204" pitchFamily="34" charset="0"/>
                <a:ea typeface="Times New Roman" panose="02020603050405020304" pitchFamily="18" charset="0"/>
              </a:rPr>
              <a:t>Cinta transparente / Cinta canela</a:t>
            </a:r>
            <a:endParaRPr lang="es-MX"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603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841813" y="2566441"/>
            <a:ext cx="6915268" cy="1782373"/>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675440" y="2815454"/>
            <a:ext cx="1515189" cy="1604456"/>
          </a:xfrm>
          <a:prstGeom prst="rect">
            <a:avLst/>
          </a:prstGeom>
        </p:spPr>
      </p:pic>
      <p:sp>
        <p:nvSpPr>
          <p:cNvPr id="7" name="Rectangle 2">
            <a:extLst>
              <a:ext uri="{FF2B5EF4-FFF2-40B4-BE49-F238E27FC236}">
                <a16:creationId xmlns:a16="http://schemas.microsoft.com/office/drawing/2014/main" id="{E3E1F59A-6517-434B-BCA1-2420EAF27F1B}"/>
              </a:ext>
            </a:extLst>
          </p:cNvPr>
          <p:cNvSpPr>
            <a:spLocks noChangeArrowheads="1"/>
          </p:cNvSpPr>
          <p:nvPr/>
        </p:nvSpPr>
        <p:spPr bwMode="auto">
          <a:xfrm>
            <a:off x="3178539" y="752594"/>
            <a:ext cx="3844667" cy="364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7617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b="1" i="0" dirty="0">
                <a:solidFill>
                  <a:schemeClr val="accent1">
                    <a:lumMod val="50000"/>
                  </a:schemeClr>
                </a:solidFill>
                <a:effectLst/>
                <a:latin typeface="+mj-lt"/>
              </a:rPr>
              <a:t>Fleje de acero pavonado</a:t>
            </a:r>
            <a:r>
              <a:rPr lang="es-MX" sz="1400" b="1" i="0" dirty="0">
                <a:solidFill>
                  <a:schemeClr val="accent1">
                    <a:lumMod val="50000"/>
                  </a:schemeClr>
                </a:solidFill>
                <a:effectLst/>
                <a:latin typeface="+mj-lt"/>
              </a:rPr>
              <a:t>:</a:t>
            </a:r>
          </a:p>
          <a:p>
            <a:pPr marL="0" marR="0" lvl="0" indent="0" algn="just" defTabSz="914400" rtl="0" eaLnBrk="0" fontAlgn="base" latinLnBrk="0" hangingPunct="0">
              <a:lnSpc>
                <a:spcPct val="100000"/>
              </a:lnSpc>
              <a:spcBef>
                <a:spcPct val="0"/>
              </a:spcBef>
              <a:spcAft>
                <a:spcPct val="0"/>
              </a:spcAft>
              <a:buClrTx/>
              <a:buSzTx/>
              <a:buFontTx/>
              <a:buNone/>
              <a:tabLst/>
            </a:pPr>
            <a:br>
              <a:rPr lang="es-MX" sz="1400" dirty="0">
                <a:latin typeface="+mj-lt"/>
              </a:rPr>
            </a:br>
            <a:r>
              <a:rPr lang="es-MX" sz="1500" b="0" i="0" dirty="0">
                <a:solidFill>
                  <a:srgbClr val="080809"/>
                </a:solidFill>
                <a:effectLst/>
                <a:latin typeface="+mj-lt"/>
              </a:rPr>
              <a:t>Los flejes de acero pavonado se utilizan para fijar productos de grandes dimensiones muy pesados como: madera, cajas, polines, duelas, pallets, triplay, losetas, tubos, contenedores de metal, porrones, cubetas, detergentes entre otros. Se usan principalmente cuando es necesaria extrema rigidez, baja elongación y resistencia de abrasión. Flejes con acabado </a:t>
            </a:r>
            <a:r>
              <a:rPr lang="es-MX" sz="1500" b="0" i="0" dirty="0" err="1">
                <a:solidFill>
                  <a:srgbClr val="080809"/>
                </a:solidFill>
                <a:effectLst/>
                <a:latin typeface="+mj-lt"/>
              </a:rPr>
              <a:t>zincado</a:t>
            </a:r>
            <a:r>
              <a:rPr lang="es-MX" sz="1500" b="0" i="0" dirty="0">
                <a:solidFill>
                  <a:srgbClr val="080809"/>
                </a:solidFill>
                <a:effectLst/>
                <a:latin typeface="+mj-lt"/>
              </a:rPr>
              <a:t>: tienen un recubrimiento de partículas de ZINC, mantiene sus características aproximadamente 15 semanas aún expuesto a condiciones extremas.</a:t>
            </a:r>
            <a:endParaRPr kumimoji="0" lang="es-MX" altLang="es-MX" sz="1500" b="1" i="0" u="sng" strike="noStrike" cap="none" normalizeH="0" baseline="0" dirty="0">
              <a:ln>
                <a:noFill/>
              </a:ln>
              <a:solidFill>
                <a:srgbClr val="1F3864"/>
              </a:solidFill>
              <a:effectLst/>
              <a:latin typeface="+mj-lt"/>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C7B74D40-DAA9-444A-86DD-BC5FD02CFE6B}"/>
              </a:ext>
            </a:extLst>
          </p:cNvPr>
          <p:cNvSpPr txBox="1"/>
          <p:nvPr/>
        </p:nvSpPr>
        <p:spPr>
          <a:xfrm>
            <a:off x="277398" y="643338"/>
            <a:ext cx="2546592" cy="2262158"/>
          </a:xfrm>
          <a:prstGeom prst="rect">
            <a:avLst/>
          </a:prstGeom>
          <a:noFill/>
        </p:spPr>
        <p:txBody>
          <a:bodyPr wrap="square">
            <a:spAutoFit/>
          </a:bodyPr>
          <a:lstStyle/>
          <a:p>
            <a:pPr algn="ctr"/>
            <a:r>
              <a:rPr lang="es-MX" b="1" i="0" dirty="0">
                <a:solidFill>
                  <a:schemeClr val="accent1">
                    <a:lumMod val="50000"/>
                  </a:schemeClr>
                </a:solidFill>
                <a:effectLst/>
                <a:latin typeface="+mj-lt"/>
              </a:rPr>
              <a:t>Fleje Poliéster moleteado y </a:t>
            </a:r>
            <a:r>
              <a:rPr lang="es-MX" b="1" dirty="0">
                <a:solidFill>
                  <a:schemeClr val="accent1">
                    <a:lumMod val="50000"/>
                  </a:schemeClr>
                </a:solidFill>
                <a:latin typeface="+mj-lt"/>
              </a:rPr>
              <a:t>l</a:t>
            </a:r>
            <a:r>
              <a:rPr lang="es-MX" b="1" i="0" dirty="0">
                <a:solidFill>
                  <a:schemeClr val="accent1">
                    <a:lumMod val="50000"/>
                  </a:schemeClr>
                </a:solidFill>
                <a:effectLst/>
                <a:latin typeface="+mj-lt"/>
              </a:rPr>
              <a:t>iso:</a:t>
            </a:r>
          </a:p>
          <a:p>
            <a:pPr algn="just"/>
            <a:endParaRPr lang="es-MX" sz="1500" b="0" i="0" dirty="0">
              <a:solidFill>
                <a:schemeClr val="accent1">
                  <a:lumMod val="50000"/>
                </a:schemeClr>
              </a:solidFill>
              <a:effectLst/>
              <a:latin typeface="+mj-lt"/>
            </a:endParaRPr>
          </a:p>
          <a:p>
            <a:pPr algn="just"/>
            <a:r>
              <a:rPr lang="es-MX" sz="1500" b="0" i="0" dirty="0">
                <a:solidFill>
                  <a:srgbClr val="080809"/>
                </a:solidFill>
                <a:effectLst/>
                <a:latin typeface="+mj-lt"/>
              </a:rPr>
              <a:t>El Fleje de Poliéster (PET) cuenta con una excelente resistencia y elongación, principalmente son una alternativa de remplazo para los flejes de acero. </a:t>
            </a:r>
          </a:p>
        </p:txBody>
      </p:sp>
      <p:pic>
        <p:nvPicPr>
          <p:cNvPr id="10" name="Imagen 9">
            <a:extLst>
              <a:ext uri="{FF2B5EF4-FFF2-40B4-BE49-F238E27FC236}">
                <a16:creationId xmlns:a16="http://schemas.microsoft.com/office/drawing/2014/main" id="{D4F3533A-D09E-4F10-83DF-00D1138304F2}"/>
              </a:ext>
            </a:extLst>
          </p:cNvPr>
          <p:cNvPicPr>
            <a:picLocks noChangeAspect="1"/>
          </p:cNvPicPr>
          <p:nvPr/>
        </p:nvPicPr>
        <p:blipFill>
          <a:blip r:embed="rId6"/>
          <a:stretch>
            <a:fillRect/>
          </a:stretch>
        </p:blipFill>
        <p:spPr>
          <a:xfrm>
            <a:off x="3963519" y="4158301"/>
            <a:ext cx="2479851" cy="2231004"/>
          </a:xfrm>
          <a:prstGeom prst="rect">
            <a:avLst/>
          </a:prstGeom>
        </p:spPr>
      </p:pic>
      <p:sp>
        <p:nvSpPr>
          <p:cNvPr id="17" name="CuadroTexto 16">
            <a:extLst>
              <a:ext uri="{FF2B5EF4-FFF2-40B4-BE49-F238E27FC236}">
                <a16:creationId xmlns:a16="http://schemas.microsoft.com/office/drawing/2014/main" id="{657A1148-E381-48DE-87B5-FB329DAA28FB}"/>
              </a:ext>
            </a:extLst>
          </p:cNvPr>
          <p:cNvSpPr txBox="1"/>
          <p:nvPr/>
        </p:nvSpPr>
        <p:spPr>
          <a:xfrm>
            <a:off x="7156796" y="752594"/>
            <a:ext cx="3028825" cy="2816156"/>
          </a:xfrm>
          <a:prstGeom prst="rect">
            <a:avLst/>
          </a:prstGeom>
          <a:noFill/>
        </p:spPr>
        <p:txBody>
          <a:bodyPr wrap="square">
            <a:spAutoFit/>
          </a:bodyPr>
          <a:lstStyle/>
          <a:p>
            <a:pPr algn="ctr"/>
            <a:r>
              <a:rPr lang="es-MX" b="1" i="0" dirty="0">
                <a:solidFill>
                  <a:schemeClr val="accent1">
                    <a:lumMod val="50000"/>
                  </a:schemeClr>
                </a:solidFill>
                <a:effectLst/>
                <a:latin typeface="+mj-lt"/>
              </a:rPr>
              <a:t>Fleje moleteado semi automático de 1/2" color negro:</a:t>
            </a:r>
          </a:p>
          <a:p>
            <a:pPr algn="just"/>
            <a:endParaRPr lang="es-MX" b="0" i="0" dirty="0">
              <a:solidFill>
                <a:schemeClr val="accent1">
                  <a:lumMod val="50000"/>
                </a:schemeClr>
              </a:solidFill>
              <a:effectLst/>
              <a:latin typeface="+mj-lt"/>
            </a:endParaRPr>
          </a:p>
          <a:p>
            <a:pPr algn="just"/>
            <a:r>
              <a:rPr lang="es-MX" sz="1500" b="0" i="0" dirty="0">
                <a:solidFill>
                  <a:srgbClr val="080809"/>
                </a:solidFill>
                <a:effectLst/>
                <a:latin typeface="+mj-lt"/>
              </a:rPr>
              <a:t>Generalidades: Fabricado con polipropileno, ofrece resistencia y flexibilidad para diferentes condiciones de carga; su ancho de media pulgada proporciona un equilibrio entre resistencia y capacidad de tensión.</a:t>
            </a:r>
          </a:p>
        </p:txBody>
      </p:sp>
      <p:pic>
        <p:nvPicPr>
          <p:cNvPr id="1030" name="Picture 6" descr="No hay ninguna descripción de la foto disponible.">
            <a:extLst>
              <a:ext uri="{FF2B5EF4-FFF2-40B4-BE49-F238E27FC236}">
                <a16:creationId xmlns:a16="http://schemas.microsoft.com/office/drawing/2014/main" id="{C63EA112-327A-4FF5-BF8A-CB1FF380E7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0975" y="4158301"/>
            <a:ext cx="2664646" cy="222554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2BEE8CF5-86E2-4A9E-AB43-4DA84012A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398" y="4158301"/>
            <a:ext cx="2546592" cy="2231004"/>
          </a:xfrm>
          <a:prstGeom prst="rect">
            <a:avLst/>
          </a:prstGeom>
        </p:spPr>
      </p:pic>
    </p:spTree>
    <p:extLst>
      <p:ext uri="{BB962C8B-B14F-4D97-AF65-F5344CB8AC3E}">
        <p14:creationId xmlns:p14="http://schemas.microsoft.com/office/powerpoint/2010/main" val="59393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897862" y="664601"/>
            <a:ext cx="8768652" cy="6650539"/>
          </a:xfrm>
          <a:prstGeom prst="rect">
            <a:avLst/>
          </a:prstGeom>
          <a:noFill/>
        </p:spPr>
        <p:txBody>
          <a:bodyPr wrap="square">
            <a:spAutoFit/>
          </a:bodyPr>
          <a:lstStyle/>
          <a:p>
            <a:pPr algn="ctr"/>
            <a:r>
              <a:rPr lang="es-MX" sz="2200" b="1" i="0" dirty="0">
                <a:solidFill>
                  <a:srgbClr val="050505"/>
                </a:solidFill>
                <a:effectLst/>
                <a:latin typeface="+mj-lt"/>
                <a:cs typeface="Times New Roman" panose="02020603050405020304" pitchFamily="18" charset="0"/>
              </a:rPr>
              <a:t> </a:t>
            </a:r>
            <a:r>
              <a:rPr lang="es-MX" sz="2200" b="1" i="0" dirty="0">
                <a:solidFill>
                  <a:schemeClr val="accent1">
                    <a:lumMod val="50000"/>
                  </a:schemeClr>
                </a:solidFill>
                <a:effectLst/>
                <a:latin typeface="+mj-lt"/>
                <a:cs typeface="Times New Roman" panose="02020603050405020304" pitchFamily="18" charset="0"/>
              </a:rPr>
              <a:t>Sellos para fleje de polipropileno:</a:t>
            </a:r>
          </a:p>
          <a:p>
            <a:pPr algn="ctr"/>
            <a:endParaRPr lang="es-MX" sz="1500" b="1" dirty="0">
              <a:solidFill>
                <a:schemeClr val="accent1">
                  <a:lumMod val="50000"/>
                </a:schemeClr>
              </a:solidFill>
              <a:latin typeface="+mj-lt"/>
              <a:cs typeface="Times New Roman" panose="02020603050405020304" pitchFamily="18" charset="0"/>
            </a:endParaRPr>
          </a:p>
          <a:p>
            <a:pPr algn="ctr"/>
            <a:r>
              <a:rPr lang="es-MX" sz="1500" b="0" i="0" dirty="0">
                <a:solidFill>
                  <a:srgbClr val="666666"/>
                </a:solidFill>
                <a:effectLst/>
                <a:latin typeface="+mj-lt"/>
              </a:rPr>
              <a:t>Para atado de </a:t>
            </a:r>
            <a:r>
              <a:rPr lang="es-MX" sz="1500" b="0" i="0" u="none" strike="noStrike" dirty="0">
                <a:solidFill>
                  <a:srgbClr val="9E9E9E"/>
                </a:solidFill>
                <a:effectLst/>
                <a:latin typeface="+mj-lt"/>
                <a:hlinkClick r:id="rId4"/>
              </a:rPr>
              <a:t>fleje manual (PP)</a:t>
            </a:r>
            <a:r>
              <a:rPr lang="es-MX" sz="1500" b="0" i="0" dirty="0">
                <a:solidFill>
                  <a:srgbClr val="666666"/>
                </a:solidFill>
                <a:effectLst/>
                <a:latin typeface="+mj-lt"/>
              </a:rPr>
              <a:t> y </a:t>
            </a:r>
            <a:r>
              <a:rPr lang="es-MX" sz="1500" b="0" i="0" u="none" strike="noStrike" dirty="0">
                <a:solidFill>
                  <a:srgbClr val="9E9E9E"/>
                </a:solidFill>
                <a:effectLst/>
                <a:latin typeface="+mj-lt"/>
                <a:hlinkClick r:id="rId5"/>
              </a:rPr>
              <a:t>fleje automático (PP)</a:t>
            </a:r>
            <a:r>
              <a:rPr lang="es-MX" sz="1500" b="0" i="0" dirty="0">
                <a:solidFill>
                  <a:srgbClr val="666666"/>
                </a:solidFill>
                <a:effectLst/>
                <a:latin typeface="+mj-lt"/>
              </a:rPr>
              <a:t>. Para el sellado seguro de sus embarques.</a:t>
            </a:r>
            <a:endParaRPr lang="es-MX" sz="1500" b="1" dirty="0">
              <a:latin typeface="+mj-lt"/>
              <a:cs typeface="Times New Roman" panose="0202060305040502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dirty="0">
              <a:latin typeface="+mj-lt"/>
              <a:ea typeface="Palatino Linotype" panose="02040502050505030304" pitchFamily="18" charset="0"/>
              <a:cs typeface="Palatino Linotype" panose="0204050205050503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dirty="0">
              <a:latin typeface="+mj-lt"/>
              <a:ea typeface="Palatino Linotype" panose="02040502050505030304" pitchFamily="18" charset="0"/>
              <a:cs typeface="Palatino Linotype" panose="0204050205050503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dirty="0">
              <a:latin typeface="+mj-lt"/>
              <a:ea typeface="Palatino Linotype" panose="02040502050505030304" pitchFamily="18" charset="0"/>
              <a:cs typeface="Palatino Linotype" panose="0204050205050503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dirty="0">
              <a:latin typeface="+mj-lt"/>
              <a:ea typeface="Palatino Linotype" panose="02040502050505030304" pitchFamily="18" charset="0"/>
              <a:cs typeface="Palatino Linotype" panose="0204050205050503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dirty="0">
              <a:latin typeface="+mj-lt"/>
              <a:ea typeface="Palatino Linotype" panose="02040502050505030304" pitchFamily="18" charset="0"/>
              <a:cs typeface="Palatino Linotype" panose="02040502050505030304" pitchFamily="18" charset="0"/>
            </a:endParaRPr>
          </a:p>
          <a:p>
            <a:endParaRPr lang="es-ES" sz="1500" i="0" dirty="0">
              <a:effectLst/>
              <a:latin typeface="+mj-lt"/>
              <a:ea typeface="Palatino Linotype" panose="02040502050505030304" pitchFamily="18" charset="0"/>
              <a:cs typeface="Palatino Linotype" panose="02040502050505030304" pitchFamily="18" charset="0"/>
            </a:endParaRPr>
          </a:p>
          <a:p>
            <a:endParaRPr lang="es-ES" sz="1500" b="1" dirty="0">
              <a:latin typeface="+mj-lt"/>
              <a:ea typeface="Palatino Linotype" panose="02040502050505030304" pitchFamily="18" charset="0"/>
              <a:cs typeface="Palatino Linotype" panose="02040502050505030304" pitchFamily="18" charset="0"/>
            </a:endParaRPr>
          </a:p>
          <a:p>
            <a:r>
              <a:rPr lang="es-ES" sz="1500" b="1" i="0" dirty="0">
                <a:effectLst/>
                <a:latin typeface="+mj-lt"/>
                <a:ea typeface="Palatino Linotype" panose="02040502050505030304" pitchFamily="18" charset="0"/>
                <a:cs typeface="Palatino Linotype" panose="02040502050505030304" pitchFamily="18" charset="0"/>
              </a:rPr>
              <a:t>Medidas disponibles:</a:t>
            </a:r>
          </a:p>
          <a:p>
            <a:endParaRPr lang="es-ES" sz="1500" i="0" dirty="0">
              <a:effectLst/>
              <a:latin typeface="+mj-lt"/>
              <a:ea typeface="Palatino Linotype" panose="02040502050505030304" pitchFamily="18" charset="0"/>
              <a:cs typeface="Palatino Linotype" panose="02040502050505030304" pitchFamily="18" charset="0"/>
            </a:endParaRPr>
          </a:p>
          <a:p>
            <a:r>
              <a:rPr lang="es-ES" sz="1500" dirty="0">
                <a:latin typeface="+mj-lt"/>
                <a:ea typeface="Palatino Linotype" panose="02040502050505030304" pitchFamily="18" charset="0"/>
                <a:cs typeface="Palatino Linotype" panose="02040502050505030304" pitchFamily="18" charset="0"/>
              </a:rPr>
              <a:t>-Sello abierto</a:t>
            </a:r>
            <a:r>
              <a:rPr lang="es-ES" sz="1500" dirty="0">
                <a:latin typeface="+mj-lt"/>
                <a:ea typeface="Palatino Linotype" panose="02040502050505030304" pitchFamily="18" charset="0"/>
                <a:cs typeface="Palatino Linotype" panose="02040502050505030304" pitchFamily="18" charset="0"/>
                <a:sym typeface="Wingdings" panose="05000000000000000000" pitchFamily="2" charset="2"/>
              </a:rPr>
              <a:t> (CP):3/8”,1/2”,</a:t>
            </a:r>
            <a:r>
              <a:rPr lang="es-ES" sz="1500" i="0" dirty="0">
                <a:effectLst/>
                <a:latin typeface="+mj-lt"/>
                <a:ea typeface="Palatino Linotype" panose="02040502050505030304" pitchFamily="18" charset="0"/>
                <a:cs typeface="Palatino Linotype" panose="02040502050505030304" pitchFamily="18" charset="0"/>
              </a:rPr>
              <a:t> 5/8” y 3/4”.</a:t>
            </a:r>
          </a:p>
          <a:p>
            <a:r>
              <a:rPr lang="es-ES" sz="1500" i="1" dirty="0">
                <a:effectLst/>
                <a:latin typeface="+mj-lt"/>
                <a:ea typeface="Palatino Linotype" panose="02040502050505030304" pitchFamily="18" charset="0"/>
                <a:cs typeface="Palatino Linotype" panose="02040502050505030304" pitchFamily="18" charset="0"/>
              </a:rPr>
              <a:t>-Sello abierto tipo americano(CPA):</a:t>
            </a:r>
            <a:r>
              <a:rPr lang="es-ES" sz="1500" dirty="0">
                <a:latin typeface="+mj-lt"/>
                <a:ea typeface="Palatino Linotype" panose="02040502050505030304" pitchFamily="18" charset="0"/>
                <a:cs typeface="Palatino Linotype" panose="02040502050505030304" pitchFamily="18" charset="0"/>
                <a:sym typeface="Wingdings" panose="05000000000000000000" pitchFamily="2" charset="2"/>
              </a:rPr>
              <a:t>1/2”,</a:t>
            </a:r>
            <a:r>
              <a:rPr lang="es-ES" sz="1500" i="0" dirty="0">
                <a:effectLst/>
                <a:latin typeface="+mj-lt"/>
                <a:ea typeface="Palatino Linotype" panose="02040502050505030304" pitchFamily="18" charset="0"/>
                <a:cs typeface="Palatino Linotype" panose="02040502050505030304" pitchFamily="18" charset="0"/>
              </a:rPr>
              <a:t> 5/8” y 3/4”.</a:t>
            </a:r>
          </a:p>
          <a:p>
            <a:r>
              <a:rPr lang="es-ES" sz="1500" i="1" dirty="0">
                <a:effectLst/>
                <a:latin typeface="+mj-lt"/>
                <a:ea typeface="Palatino Linotype" panose="02040502050505030304" pitchFamily="18" charset="0"/>
                <a:cs typeface="Palatino Linotype" panose="02040502050505030304" pitchFamily="18" charset="0"/>
              </a:rPr>
              <a:t>-Sello punteado (CPO):1/2” Cal.26 y Cal.24</a:t>
            </a:r>
          </a:p>
          <a:p>
            <a:r>
              <a:rPr lang="es-ES" sz="1500" i="1" dirty="0">
                <a:latin typeface="+mj-lt"/>
                <a:ea typeface="Palatino Linotype" panose="02040502050505030304" pitchFamily="18" charset="0"/>
                <a:cs typeface="Palatino Linotype" panose="02040502050505030304" pitchFamily="18" charset="0"/>
              </a:rPr>
              <a:t>-Sello traslapado (CPT)</a:t>
            </a:r>
            <a:r>
              <a:rPr lang="es-ES" sz="1500" dirty="0">
                <a:latin typeface="+mj-lt"/>
                <a:ea typeface="Palatino Linotype" panose="02040502050505030304" pitchFamily="18" charset="0"/>
                <a:cs typeface="Palatino Linotype" panose="02040502050505030304" pitchFamily="18" charset="0"/>
                <a:sym typeface="Wingdings" panose="05000000000000000000" pitchFamily="2" charset="2"/>
              </a:rPr>
              <a:t> :3/8”,1/2”,</a:t>
            </a:r>
            <a:r>
              <a:rPr lang="es-ES" sz="1500" i="0" dirty="0">
                <a:effectLst/>
                <a:latin typeface="+mj-lt"/>
                <a:ea typeface="Palatino Linotype" panose="02040502050505030304" pitchFamily="18" charset="0"/>
                <a:cs typeface="Palatino Linotype" panose="02040502050505030304" pitchFamily="18" charset="0"/>
              </a:rPr>
              <a:t> 5/8” y 3/4”.</a:t>
            </a:r>
          </a:p>
          <a:p>
            <a:endParaRPr lang="es-ES" sz="1500" i="0" dirty="0">
              <a:effectLst/>
              <a:latin typeface="+mj-lt"/>
              <a:ea typeface="Palatino Linotype" panose="02040502050505030304" pitchFamily="18" charset="0"/>
              <a:cs typeface="Palatino Linotype" panose="02040502050505030304" pitchFamily="18" charset="0"/>
            </a:endParaRPr>
          </a:p>
          <a:p>
            <a:endParaRPr lang="es-MX" sz="1800" i="1"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pPr marL="414020" algn="just">
              <a:lnSpc>
                <a:spcPct val="100000"/>
              </a:lnSpc>
              <a:spcBef>
                <a:spcPts val="535"/>
              </a:spcBef>
              <a:spcAft>
                <a:spcPts val="0"/>
              </a:spcAft>
            </a:pPr>
            <a:r>
              <a:rPr lang="es-ES" sz="1200" dirty="0">
                <a:effectLst/>
                <a:latin typeface="Tahoma" panose="020B0604030504040204" pitchFamily="34" charset="0"/>
                <a:ea typeface="Verdana" panose="020B0604030504040204" pitchFamily="34" charset="0"/>
                <a:cs typeface="Verdana" panose="020B0604030504040204" pitchFamily="34" charset="0"/>
              </a:rPr>
              <a:t>.</a:t>
            </a:r>
            <a:endParaRPr lang="es-MX" sz="1200" dirty="0">
              <a:effectLst/>
              <a:latin typeface="Verdana" panose="020B0604030504040204" pitchFamily="34" charset="0"/>
              <a:ea typeface="Verdana" panose="020B0604030504040204" pitchFamily="34" charset="0"/>
              <a:cs typeface="Verdana" panose="020B0604030504040204" pitchFamily="34" charset="0"/>
            </a:endParaRPr>
          </a:p>
          <a:p>
            <a:pPr algn="ctr"/>
            <a:endParaRPr lang="es-MX" sz="1200" b="1" dirty="0">
              <a:latin typeface="Times New Roman" panose="02020603050405020304" pitchFamily="18" charset="0"/>
              <a:cs typeface="Times New Roman" panose="02020603050405020304" pitchFamily="18" charset="0"/>
            </a:endParaRPr>
          </a:p>
          <a:p>
            <a:pPr algn="ctr"/>
            <a:endParaRPr lang="es-MX" sz="3000" b="1" i="0" dirty="0">
              <a:solidFill>
                <a:srgbClr val="050505"/>
              </a:solidFill>
              <a:effectLst/>
              <a:latin typeface="Times New Roman" panose="02020603050405020304" pitchFamily="18" charset="0"/>
              <a:cs typeface="Times New Roman" panose="02020603050405020304" pitchFamily="18" charset="0"/>
            </a:endParaRPr>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pic>
        <p:nvPicPr>
          <p:cNvPr id="9" name="Imagen 8">
            <a:extLst>
              <a:ext uri="{FF2B5EF4-FFF2-40B4-BE49-F238E27FC236}">
                <a16:creationId xmlns:a16="http://schemas.microsoft.com/office/drawing/2014/main" id="{109DEC00-43EA-42A7-BB21-E0240E21E0EB}"/>
              </a:ext>
            </a:extLst>
          </p:cNvPr>
          <p:cNvPicPr>
            <a:picLocks noChangeAspect="1"/>
          </p:cNvPicPr>
          <p:nvPr/>
        </p:nvPicPr>
        <p:blipFill>
          <a:blip r:embed="rId8"/>
          <a:stretch>
            <a:fillRect/>
          </a:stretch>
        </p:blipFill>
        <p:spPr>
          <a:xfrm>
            <a:off x="1572650" y="1657978"/>
            <a:ext cx="7963018" cy="2654794"/>
          </a:xfrm>
          <a:prstGeom prst="rect">
            <a:avLst/>
          </a:prstGeom>
        </p:spPr>
      </p:pic>
    </p:spTree>
    <p:extLst>
      <p:ext uri="{BB962C8B-B14F-4D97-AF65-F5344CB8AC3E}">
        <p14:creationId xmlns:p14="http://schemas.microsoft.com/office/powerpoint/2010/main" val="248937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66D7DF-4CE0-4A41-AF5A-F6C993AB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381662"/>
          </a:xfrm>
          <a:prstGeom prst="rect">
            <a:avLst/>
          </a:prstGeom>
        </p:spPr>
      </p:pic>
      <p:pic>
        <p:nvPicPr>
          <p:cNvPr id="6" name="Imagen 5">
            <a:extLst>
              <a:ext uri="{FF2B5EF4-FFF2-40B4-BE49-F238E27FC236}">
                <a16:creationId xmlns:a16="http://schemas.microsoft.com/office/drawing/2014/main" id="{794143E0-9AA2-4ADE-A51B-9C34E786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 y="6438651"/>
            <a:ext cx="12192000" cy="568712"/>
          </a:xfrm>
          <a:prstGeom prst="rect">
            <a:avLst/>
          </a:prstGeom>
        </p:spPr>
      </p:pic>
      <p:sp>
        <p:nvSpPr>
          <p:cNvPr id="12" name="CuadroTexto 11">
            <a:extLst>
              <a:ext uri="{FF2B5EF4-FFF2-40B4-BE49-F238E27FC236}">
                <a16:creationId xmlns:a16="http://schemas.microsoft.com/office/drawing/2014/main" id="{481D6314-B583-4F62-9791-320469BC3716}"/>
              </a:ext>
            </a:extLst>
          </p:cNvPr>
          <p:cNvSpPr txBox="1"/>
          <p:nvPr/>
        </p:nvSpPr>
        <p:spPr>
          <a:xfrm>
            <a:off x="874008" y="664601"/>
            <a:ext cx="8768652" cy="6312626"/>
          </a:xfrm>
          <a:prstGeom prst="rect">
            <a:avLst/>
          </a:prstGeom>
          <a:noFill/>
        </p:spPr>
        <p:txBody>
          <a:bodyPr wrap="square">
            <a:spAutoFit/>
          </a:bodyPr>
          <a:lstStyle/>
          <a:p>
            <a:pPr algn="ctr">
              <a:lnSpc>
                <a:spcPct val="107000"/>
              </a:lnSpc>
              <a:spcAft>
                <a:spcPts val="800"/>
              </a:spcAft>
            </a:pPr>
            <a:r>
              <a:rPr lang="es-MX" sz="1800" b="1" u="sng" dirty="0">
                <a:solidFill>
                  <a:srgbClr val="1F3864"/>
                </a:solidFill>
                <a:effectLst/>
                <a:latin typeface="Calibri Light" panose="020F0302020204030204" pitchFamily="34" charset="0"/>
                <a:ea typeface="Calibri" panose="020F0502020204030204" pitchFamily="34" charset="0"/>
                <a:cs typeface="Times New Roman" panose="02020603050405020304" pitchFamily="18" charset="0"/>
              </a:rPr>
              <a:t>PELICULA STRETCH FILM DE COLOR:</a:t>
            </a: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err="1">
                <a:solidFill>
                  <a:srgbClr val="080809"/>
                </a:solidFill>
                <a:effectLst/>
                <a:latin typeface="Calibri Light" panose="020F0302020204030204" pitchFamily="34" charset="0"/>
                <a:ea typeface="Times New Roman" panose="02020603050405020304" pitchFamily="18" charset="0"/>
                <a:cs typeface="Times New Roman" panose="02020603050405020304" pitchFamily="18" charset="0"/>
              </a:rPr>
              <a:t>Stretch</a:t>
            </a:r>
            <a:r>
              <a:rPr lang="es-MX" sz="1800" dirty="0">
                <a:solidFill>
                  <a:srgbClr val="080809"/>
                </a:solidFill>
                <a:effectLst/>
                <a:latin typeface="Calibri Light" panose="020F0302020204030204" pitchFamily="34" charset="0"/>
                <a:ea typeface="Times New Roman" panose="02020603050405020304" pitchFamily="18" charset="0"/>
                <a:cs typeface="Times New Roman" panose="02020603050405020304" pitchFamily="18" charset="0"/>
              </a:rPr>
              <a:t> film manual de color </a:t>
            </a:r>
            <a:r>
              <a:rPr lang="es-MX"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ayuda a fácil identificación de tarimas, para control de almacén, protege a la mercancía de rayos solares , esta película se maneja en presentación de </a:t>
            </a:r>
            <a:r>
              <a:rPr lang="es-MX" sz="1800" dirty="0">
                <a:solidFill>
                  <a:srgbClr val="080809"/>
                </a:solidFill>
                <a:effectLst/>
                <a:latin typeface="Calibri Light" panose="020F0302020204030204" pitchFamily="34" charset="0"/>
                <a:ea typeface="Times New Roman" panose="02020603050405020304" pitchFamily="18" charset="0"/>
                <a:cs typeface="Times New Roman" panose="02020603050405020304" pitchFamily="18" charset="0"/>
              </a:rPr>
              <a:t>18" y 20 “ en calibre 50, 60, 70, 80, 90 y puede ser solicitada en color negro ,azul, amarillo, verde y rojo.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solidFill>
                  <a:srgbClr val="080809"/>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endParaRPr lang="es-MX" dirty="0">
              <a:solidFill>
                <a:srgbClr val="080809"/>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solidFill>
                <a:srgbClr val="080809"/>
              </a:solidFill>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solidFill>
                <a:srgbClr val="080809"/>
              </a:solidFill>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solidFill>
                <a:srgbClr val="080809"/>
              </a:solidFill>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MX" sz="1800" dirty="0">
                <a:effectLst/>
                <a:latin typeface="Calibri Light" panose="020F0302020204030204" pitchFamily="34" charset="0"/>
                <a:ea typeface="Calibri" panose="020F0502020204030204" pitchFamily="34" charset="0"/>
                <a:cs typeface="Times New Roman" panose="02020603050405020304" pitchFamily="18" charset="0"/>
              </a:rPr>
              <a:t>Película estirable de color 18”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MX" sz="1200" b="1" dirty="0">
              <a:latin typeface="Times New Roman" panose="02020603050405020304" pitchFamily="18" charset="0"/>
              <a:cs typeface="Times New Roman" panose="02020603050405020304" pitchFamily="18" charset="0"/>
            </a:endParaRPr>
          </a:p>
          <a:p>
            <a:pPr algn="ctr"/>
            <a:endParaRPr lang="es-MX" sz="3000" b="1" i="0" dirty="0">
              <a:solidFill>
                <a:srgbClr val="050505"/>
              </a:solidFill>
              <a:effectLst/>
              <a:latin typeface="Times New Roman" panose="02020603050405020304" pitchFamily="18" charset="0"/>
              <a:cs typeface="Times New Roman" panose="02020603050405020304" pitchFamily="18" charset="0"/>
            </a:endParaRPr>
          </a:p>
        </p:txBody>
      </p:sp>
      <p:sp>
        <p:nvSpPr>
          <p:cNvPr id="2" name="AutoShape 2">
            <a:extLst>
              <a:ext uri="{FF2B5EF4-FFF2-40B4-BE49-F238E27FC236}">
                <a16:creationId xmlns:a16="http://schemas.microsoft.com/office/drawing/2014/main" id="{1785DF67-E2B0-4F84-97CB-45368B98B9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Triángulo isósceles 10">
            <a:extLst>
              <a:ext uri="{FF2B5EF4-FFF2-40B4-BE49-F238E27FC236}">
                <a16:creationId xmlns:a16="http://schemas.microsoft.com/office/drawing/2014/main" id="{C2177CE9-FAC8-4D75-8072-B6E705D09924}"/>
              </a:ext>
            </a:extLst>
          </p:cNvPr>
          <p:cNvSpPr/>
          <p:nvPr/>
        </p:nvSpPr>
        <p:spPr>
          <a:xfrm rot="16200000">
            <a:off x="7406200" y="2130830"/>
            <a:ext cx="6915268" cy="2653597"/>
          </a:xfrm>
          <a:prstGeom prst="triangle">
            <a:avLst>
              <a:gd name="adj" fmla="val 46763"/>
            </a:avLst>
          </a:prstGeom>
          <a:gradFill flip="none" rotWithShape="1">
            <a:gsLst>
              <a:gs pos="100000">
                <a:srgbClr val="254071"/>
              </a:gs>
              <a:gs pos="2721">
                <a:srgbClr val="254071"/>
              </a:gs>
              <a:gs pos="100000">
                <a:schemeClr val="accent5">
                  <a:lumMod val="60000"/>
                  <a:lumOff val="40000"/>
                </a:schemeClr>
              </a:gs>
            </a:gsLst>
            <a:lin ang="16200000" scaled="1"/>
            <a:tileRect/>
          </a:gra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199B443B-7A6F-4ACB-8258-F7B0A9F3A7DB}"/>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 uri="{28A0092B-C50C-407E-A947-70E740481C1C}">
                <a14:useLocalDpi xmlns:a14="http://schemas.microsoft.com/office/drawing/2010/main" val="0"/>
              </a:ext>
            </a:extLst>
          </a:blip>
          <a:stretch>
            <a:fillRect/>
          </a:stretch>
        </p:blipFill>
        <p:spPr>
          <a:xfrm>
            <a:off x="10138611" y="2582797"/>
            <a:ext cx="1875555" cy="1986053"/>
          </a:xfrm>
          <a:prstGeom prst="rect">
            <a:avLst/>
          </a:prstGeom>
        </p:spPr>
      </p:pic>
      <p:pic>
        <p:nvPicPr>
          <p:cNvPr id="4" name="Imagen 3">
            <a:extLst>
              <a:ext uri="{FF2B5EF4-FFF2-40B4-BE49-F238E27FC236}">
                <a16:creationId xmlns:a16="http://schemas.microsoft.com/office/drawing/2014/main" id="{8F95D5B7-98EC-49B0-B70C-7FAA6DA46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9246" y="2582797"/>
            <a:ext cx="5804452" cy="3121066"/>
          </a:xfrm>
          <a:prstGeom prst="rect">
            <a:avLst/>
          </a:prstGeom>
        </p:spPr>
      </p:pic>
    </p:spTree>
    <p:extLst>
      <p:ext uri="{BB962C8B-B14F-4D97-AF65-F5344CB8AC3E}">
        <p14:creationId xmlns:p14="http://schemas.microsoft.com/office/powerpoint/2010/main" val="34634227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1415</Words>
  <Application>Microsoft Office PowerPoint</Application>
  <PresentationFormat>Panorámica</PresentationFormat>
  <Paragraphs>219</Paragraphs>
  <Slides>17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17</vt:i4>
      </vt:variant>
    </vt:vector>
  </HeadingPairs>
  <TitlesOfParts>
    <vt:vector size="29" baseType="lpstr">
      <vt:lpstr>Arial</vt:lpstr>
      <vt:lpstr>Calibri</vt:lpstr>
      <vt:lpstr>Calibri Light</vt:lpstr>
      <vt:lpstr>inherit</vt:lpstr>
      <vt:lpstr>Palatino Linotype</vt:lpstr>
      <vt:lpstr>Segoe UI Historic</vt:lpstr>
      <vt:lpstr>Symbol</vt:lpstr>
      <vt:lpstr>Tahoma</vt:lpstr>
      <vt:lpstr>Times New Roman</vt:lpstr>
      <vt:lpstr>Trebuchet MS</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Guerrero Martinez</dc:creator>
  <cp:lastModifiedBy>Fabiola Guerrero Martinez</cp:lastModifiedBy>
  <cp:revision>37</cp:revision>
  <dcterms:created xsi:type="dcterms:W3CDTF">2024-09-23T17:02:03Z</dcterms:created>
  <dcterms:modified xsi:type="dcterms:W3CDTF">2025-05-05T16:53:38Z</dcterms:modified>
</cp:coreProperties>
</file>